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30"/>
  </p:notesMasterIdLst>
  <p:sldIdLst>
    <p:sldId id="266" r:id="rId2"/>
    <p:sldId id="289" r:id="rId3"/>
    <p:sldId id="290" r:id="rId4"/>
    <p:sldId id="291" r:id="rId5"/>
    <p:sldId id="293" r:id="rId6"/>
    <p:sldId id="292" r:id="rId7"/>
    <p:sldId id="303" r:id="rId8"/>
    <p:sldId id="308" r:id="rId9"/>
    <p:sldId id="304" r:id="rId10"/>
    <p:sldId id="305" r:id="rId11"/>
    <p:sldId id="294" r:id="rId12"/>
    <p:sldId id="296" r:id="rId13"/>
    <p:sldId id="300" r:id="rId14"/>
    <p:sldId id="298" r:id="rId15"/>
    <p:sldId id="301" r:id="rId16"/>
    <p:sldId id="306" r:id="rId17"/>
    <p:sldId id="295" r:id="rId18"/>
    <p:sldId id="302" r:id="rId19"/>
    <p:sldId id="269" r:id="rId20"/>
    <p:sldId id="270" r:id="rId21"/>
    <p:sldId id="271" r:id="rId22"/>
    <p:sldId id="309" r:id="rId23"/>
    <p:sldId id="272" r:id="rId24"/>
    <p:sldId id="275" r:id="rId25"/>
    <p:sldId id="274" r:id="rId26"/>
    <p:sldId id="288" r:id="rId27"/>
    <p:sldId id="297" r:id="rId28"/>
    <p:sldId id="285" r:id="rId29"/>
  </p:sldIdLst>
  <p:sldSz cx="9144000" cy="6858000" type="screen4x3"/>
  <p:notesSz cx="7099300" cy="102346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F2379EEE-EC19-452B-AB42-149A19D4C230}">
          <p14:sldIdLst>
            <p14:sldId id="266"/>
          </p14:sldIdLst>
        </p14:section>
        <p14:section name="Hyvä peli" id="{6FD91A43-AFC5-49F8-9457-FD25C2581B66}">
          <p14:sldIdLst>
            <p14:sldId id="289"/>
            <p14:sldId id="290"/>
            <p14:sldId id="291"/>
            <p14:sldId id="293"/>
            <p14:sldId id="292"/>
            <p14:sldId id="303"/>
            <p14:sldId id="308"/>
            <p14:sldId id="304"/>
            <p14:sldId id="305"/>
          </p14:sldIdLst>
        </p14:section>
        <p14:section name="Pelaajat" id="{1D9B1786-E6F8-4A84-B97F-574639B3FCBE}">
          <p14:sldIdLst>
            <p14:sldId id="294"/>
            <p14:sldId id="296"/>
            <p14:sldId id="300"/>
            <p14:sldId id="298"/>
            <p14:sldId id="301"/>
            <p14:sldId id="306"/>
            <p14:sldId id="295"/>
          </p14:sldIdLst>
        </p14:section>
        <p14:section name="Rapid prototyping" id="{56F3145C-CB55-4677-AEAF-7EE6020C76BE}">
          <p14:sldIdLst>
            <p14:sldId id="302"/>
            <p14:sldId id="269"/>
            <p14:sldId id="270"/>
            <p14:sldId id="271"/>
            <p14:sldId id="309"/>
            <p14:sldId id="272"/>
            <p14:sldId id="275"/>
            <p14:sldId id="274"/>
            <p14:sldId id="288"/>
            <p14:sldId id="297"/>
            <p14:sldId id="285"/>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030A0"/>
    <a:srgbClr val="FF0066"/>
    <a:srgbClr val="FF217B"/>
    <a:srgbClr val="FBC1E4"/>
    <a:srgbClr val="FFB3D2"/>
    <a:srgbClr val="F456B4"/>
    <a:srgbClr val="0000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173" autoAdjust="0"/>
    <p:restoredTop sz="78016" autoAdjust="0"/>
  </p:normalViewPr>
  <p:slideViewPr>
    <p:cSldViewPr>
      <p:cViewPr>
        <p:scale>
          <a:sx n="66" d="100"/>
          <a:sy n="66" d="100"/>
        </p:scale>
        <p:origin x="66" y="2046"/>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363" cy="511731"/>
          </a:xfrm>
          <a:prstGeom prst="rect">
            <a:avLst/>
          </a:prstGeom>
        </p:spPr>
        <p:txBody>
          <a:bodyPr vert="horz" lIns="96661" tIns="48331" rIns="96661" bIns="48331" rtlCol="0"/>
          <a:lstStyle>
            <a:lvl1pPr algn="l">
              <a:defRPr sz="1300"/>
            </a:lvl1pPr>
          </a:lstStyle>
          <a:p>
            <a:endParaRPr lang="en-US"/>
          </a:p>
        </p:txBody>
      </p:sp>
      <p:sp>
        <p:nvSpPr>
          <p:cNvPr id="3" name="Date Placeholder 2"/>
          <p:cNvSpPr>
            <a:spLocks noGrp="1"/>
          </p:cNvSpPr>
          <p:nvPr>
            <p:ph type="dt" idx="1"/>
          </p:nvPr>
        </p:nvSpPr>
        <p:spPr>
          <a:xfrm>
            <a:off x="4021294" y="0"/>
            <a:ext cx="3076363" cy="511731"/>
          </a:xfrm>
          <a:prstGeom prst="rect">
            <a:avLst/>
          </a:prstGeom>
        </p:spPr>
        <p:txBody>
          <a:bodyPr vert="horz" lIns="96661" tIns="48331" rIns="96661" bIns="48331" rtlCol="0"/>
          <a:lstStyle>
            <a:lvl1pPr algn="r">
              <a:defRPr sz="1300"/>
            </a:lvl1pPr>
          </a:lstStyle>
          <a:p>
            <a:fld id="{69991D7F-12F7-44FB-8EB3-A67CE7D2F35D}" type="datetimeFigureOut">
              <a:rPr lang="en-US" smtClean="0"/>
              <a:t>4/25/2018</a:t>
            </a:fld>
            <a:endParaRPr lang="en-US"/>
          </a:p>
        </p:txBody>
      </p:sp>
      <p:sp>
        <p:nvSpPr>
          <p:cNvPr id="4" name="Slide Image Placeholder 3"/>
          <p:cNvSpPr>
            <a:spLocks noGrp="1" noRot="1" noChangeAspect="1"/>
          </p:cNvSpPr>
          <p:nvPr>
            <p:ph type="sldImg" idx="2"/>
          </p:nvPr>
        </p:nvSpPr>
        <p:spPr>
          <a:xfrm>
            <a:off x="990600" y="768350"/>
            <a:ext cx="5118100" cy="3838575"/>
          </a:xfrm>
          <a:prstGeom prst="rect">
            <a:avLst/>
          </a:prstGeom>
          <a:noFill/>
          <a:ln w="12700">
            <a:solidFill>
              <a:prstClr val="black"/>
            </a:solidFill>
          </a:ln>
        </p:spPr>
        <p:txBody>
          <a:bodyPr vert="horz" lIns="96661" tIns="48331" rIns="96661" bIns="48331" rtlCol="0" anchor="ctr"/>
          <a:lstStyle/>
          <a:p>
            <a:endParaRPr lang="en-US"/>
          </a:p>
        </p:txBody>
      </p:sp>
      <p:sp>
        <p:nvSpPr>
          <p:cNvPr id="5" name="Notes Placeholder 4"/>
          <p:cNvSpPr>
            <a:spLocks noGrp="1"/>
          </p:cNvSpPr>
          <p:nvPr>
            <p:ph type="body" sz="quarter" idx="3"/>
          </p:nvPr>
        </p:nvSpPr>
        <p:spPr>
          <a:xfrm>
            <a:off x="709930" y="4861441"/>
            <a:ext cx="5679440" cy="4605576"/>
          </a:xfrm>
          <a:prstGeom prst="rect">
            <a:avLst/>
          </a:prstGeom>
        </p:spPr>
        <p:txBody>
          <a:bodyPr vert="horz" lIns="96661" tIns="48331" rIns="96661" bIns="48331"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9721106"/>
            <a:ext cx="3076363" cy="511731"/>
          </a:xfrm>
          <a:prstGeom prst="rect">
            <a:avLst/>
          </a:prstGeom>
        </p:spPr>
        <p:txBody>
          <a:bodyPr vert="horz" lIns="96661" tIns="48331" rIns="96661" bIns="48331" rtlCol="0" anchor="b"/>
          <a:lstStyle>
            <a:lvl1pPr algn="l">
              <a:defRPr sz="1300"/>
            </a:lvl1pPr>
          </a:lstStyle>
          <a:p>
            <a:endParaRPr lang="en-US"/>
          </a:p>
        </p:txBody>
      </p:sp>
      <p:sp>
        <p:nvSpPr>
          <p:cNvPr id="7" name="Slide Number Placeholder 6"/>
          <p:cNvSpPr>
            <a:spLocks noGrp="1"/>
          </p:cNvSpPr>
          <p:nvPr>
            <p:ph type="sldNum" sz="quarter" idx="5"/>
          </p:nvPr>
        </p:nvSpPr>
        <p:spPr>
          <a:xfrm>
            <a:off x="4021294" y="9721106"/>
            <a:ext cx="3076363" cy="511731"/>
          </a:xfrm>
          <a:prstGeom prst="rect">
            <a:avLst/>
          </a:prstGeom>
        </p:spPr>
        <p:txBody>
          <a:bodyPr vert="horz" lIns="96661" tIns="48331" rIns="96661" bIns="48331" rtlCol="0" anchor="b"/>
          <a:lstStyle>
            <a:lvl1pPr algn="r">
              <a:defRPr sz="1300"/>
            </a:lvl1pPr>
          </a:lstStyle>
          <a:p>
            <a:fld id="{24DC1672-F01C-4A68-8F47-B9BEB30154D4}" type="slidenum">
              <a:rPr lang="en-US" smtClean="0"/>
              <a:t>‹#›</a:t>
            </a:fld>
            <a:endParaRPr lang="en-US"/>
          </a:p>
        </p:txBody>
      </p:sp>
    </p:spTree>
    <p:extLst>
      <p:ext uri="{BB962C8B-B14F-4D97-AF65-F5344CB8AC3E}">
        <p14:creationId xmlns:p14="http://schemas.microsoft.com/office/powerpoint/2010/main" val="30641025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www.ted.com/talks/jane_mcgonigal_gaming_can_make_a_better_world"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baseline="0" dirty="0" smtClean="0"/>
          </a:p>
          <a:p>
            <a:pPr marL="171450" marR="0" indent="-171450" algn="l" defTabSz="914400" rtl="0" eaLnBrk="1" fontAlgn="auto" latinLnBrk="0" hangingPunct="1">
              <a:lnSpc>
                <a:spcPct val="100000"/>
              </a:lnSpc>
              <a:spcBef>
                <a:spcPts val="0"/>
              </a:spcBef>
              <a:spcAft>
                <a:spcPts val="0"/>
              </a:spcAft>
              <a:buClrTx/>
              <a:buSzTx/>
              <a:buFontTx/>
              <a:buChar char="-"/>
              <a:tabLst/>
              <a:defRPr/>
            </a:pPr>
            <a:r>
              <a:rPr lang="fi-FI" baseline="0" dirty="0" smtClean="0"/>
              <a:t>Pelin tekeminen rajatussa ajassa ja rajatulla teemalla on vaikeaa. Siinä nämä pikku niksit voivat olla suureksi avuksi.</a:t>
            </a:r>
          </a:p>
        </p:txBody>
      </p:sp>
      <p:sp>
        <p:nvSpPr>
          <p:cNvPr id="4" name="Slide Number Placeholder 3"/>
          <p:cNvSpPr>
            <a:spLocks noGrp="1"/>
          </p:cNvSpPr>
          <p:nvPr>
            <p:ph type="sldNum" sz="quarter" idx="10"/>
          </p:nvPr>
        </p:nvSpPr>
        <p:spPr/>
        <p:txBody>
          <a:bodyPr/>
          <a:lstStyle/>
          <a:p>
            <a:fld id="{24DC1672-F01C-4A68-8F47-B9BEB30154D4}" type="slidenum">
              <a:rPr lang="en-US" smtClean="0"/>
              <a:t>1</a:t>
            </a:fld>
            <a:endParaRPr lang="en-US"/>
          </a:p>
        </p:txBody>
      </p:sp>
    </p:spTree>
    <p:extLst>
      <p:ext uri="{BB962C8B-B14F-4D97-AF65-F5344CB8AC3E}">
        <p14:creationId xmlns:p14="http://schemas.microsoft.com/office/powerpoint/2010/main" val="14714131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i-FI" dirty="0" smtClean="0"/>
              <a:t>Hauskuus on jonkin asian haltuun ottamista</a:t>
            </a:r>
            <a:r>
              <a:rPr lang="fi-FI" baseline="0" dirty="0" smtClean="0"/>
              <a:t> ja ymmärtämistä. Se on tehtävien ratkomista ja systeemin selvittelyä.</a:t>
            </a:r>
          </a:p>
          <a:p>
            <a:r>
              <a:rPr lang="fi-FI" baseline="0" dirty="0" smtClean="0"/>
              <a:t>Leikissä ja oppimisessa on hyvin paljon samaa.</a:t>
            </a:r>
            <a:endParaRPr lang="en-US" dirty="0"/>
          </a:p>
        </p:txBody>
      </p:sp>
      <p:sp>
        <p:nvSpPr>
          <p:cNvPr id="4" name="Slide Number Placeholder 3"/>
          <p:cNvSpPr>
            <a:spLocks noGrp="1"/>
          </p:cNvSpPr>
          <p:nvPr>
            <p:ph type="sldNum" sz="quarter" idx="10"/>
          </p:nvPr>
        </p:nvSpPr>
        <p:spPr/>
        <p:txBody>
          <a:bodyPr/>
          <a:lstStyle/>
          <a:p>
            <a:fld id="{24DC1672-F01C-4A68-8F47-B9BEB30154D4}" type="slidenum">
              <a:rPr lang="en-US" smtClean="0"/>
              <a:t>14</a:t>
            </a:fld>
            <a:endParaRPr lang="en-US"/>
          </a:p>
        </p:txBody>
      </p:sp>
    </p:spTree>
    <p:extLst>
      <p:ext uri="{BB962C8B-B14F-4D97-AF65-F5344CB8AC3E}">
        <p14:creationId xmlns:p14="http://schemas.microsoft.com/office/powerpoint/2010/main" val="18842333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i-FI" dirty="0" err="1" smtClean="0"/>
              <a:t>Esim</a:t>
            </a:r>
            <a:r>
              <a:rPr lang="fi-FI" baseline="0" dirty="0" smtClean="0"/>
              <a:t> </a:t>
            </a:r>
            <a:r>
              <a:rPr lang="fi-FI" baseline="0" dirty="0" err="1" smtClean="0"/>
              <a:t>core</a:t>
            </a:r>
            <a:r>
              <a:rPr lang="fi-FI" baseline="0" dirty="0" smtClean="0"/>
              <a:t> </a:t>
            </a:r>
            <a:r>
              <a:rPr lang="fi-FI" baseline="0" dirty="0" err="1" smtClean="0"/>
              <a:t>loop</a:t>
            </a:r>
            <a:r>
              <a:rPr lang="fi-FI" baseline="0" dirty="0" smtClean="0"/>
              <a:t>: tutki ympäristöä, kerää resursseja, käytä resursseja, paranna kykyjä, tutki </a:t>
            </a:r>
            <a:r>
              <a:rPr lang="fi-FI" baseline="0" dirty="0" smtClean="0"/>
              <a:t>ympäristöä</a:t>
            </a:r>
            <a:endParaRPr lang="en-US" dirty="0"/>
          </a:p>
        </p:txBody>
      </p:sp>
      <p:sp>
        <p:nvSpPr>
          <p:cNvPr id="4" name="Slide Number Placeholder 3"/>
          <p:cNvSpPr>
            <a:spLocks noGrp="1"/>
          </p:cNvSpPr>
          <p:nvPr>
            <p:ph type="sldNum" sz="quarter" idx="10"/>
          </p:nvPr>
        </p:nvSpPr>
        <p:spPr/>
        <p:txBody>
          <a:bodyPr/>
          <a:lstStyle/>
          <a:p>
            <a:fld id="{24DC1672-F01C-4A68-8F47-B9BEB30154D4}" type="slidenum">
              <a:rPr lang="en-US" smtClean="0"/>
              <a:t>15</a:t>
            </a:fld>
            <a:endParaRPr lang="en-US"/>
          </a:p>
        </p:txBody>
      </p:sp>
    </p:spTree>
    <p:extLst>
      <p:ext uri="{BB962C8B-B14F-4D97-AF65-F5344CB8AC3E}">
        <p14:creationId xmlns:p14="http://schemas.microsoft.com/office/powerpoint/2010/main" val="36561126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DC1672-F01C-4A68-8F47-B9BEB30154D4}" type="slidenum">
              <a:rPr lang="en-US" smtClean="0"/>
              <a:t>17</a:t>
            </a:fld>
            <a:endParaRPr lang="en-US"/>
          </a:p>
        </p:txBody>
      </p:sp>
    </p:spTree>
    <p:extLst>
      <p:ext uri="{BB962C8B-B14F-4D97-AF65-F5344CB8AC3E}">
        <p14:creationId xmlns:p14="http://schemas.microsoft.com/office/powerpoint/2010/main" val="11486056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i-FI"/>
          </a:p>
        </p:txBody>
      </p:sp>
      <p:sp>
        <p:nvSpPr>
          <p:cNvPr id="4" name="Slide Number Placeholder 3"/>
          <p:cNvSpPr>
            <a:spLocks noGrp="1"/>
          </p:cNvSpPr>
          <p:nvPr>
            <p:ph type="sldNum" sz="quarter" idx="10"/>
          </p:nvPr>
        </p:nvSpPr>
        <p:spPr/>
        <p:txBody>
          <a:bodyPr/>
          <a:lstStyle/>
          <a:p>
            <a:fld id="{24DC1672-F01C-4A68-8F47-B9BEB30154D4}" type="slidenum">
              <a:rPr lang="en-US" smtClean="0"/>
              <a:t>19</a:t>
            </a:fld>
            <a:endParaRPr lang="en-US"/>
          </a:p>
        </p:txBody>
      </p:sp>
    </p:spTree>
    <p:extLst>
      <p:ext uri="{BB962C8B-B14F-4D97-AF65-F5344CB8AC3E}">
        <p14:creationId xmlns:p14="http://schemas.microsoft.com/office/powerpoint/2010/main" val="14633776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lphaLcParenR"/>
            </a:pPr>
            <a:r>
              <a:rPr lang="fi-FI" dirty="0" smtClean="0"/>
              <a:t>Hyviä uusia ideoita syntyy näin.</a:t>
            </a:r>
            <a:r>
              <a:rPr lang="fi-FI" baseline="0" dirty="0" smtClean="0"/>
              <a:t> Indie kehittäjän pitää kilpailla ideoilla. Emme voi jalostaa ja jalostaa tekemällä samaa isommin ja näyttävämmin (BF3). Jos menee vikaan, niin opit varmasti samalla ja lisää ideoita tulee tehdessä.</a:t>
            </a:r>
          </a:p>
          <a:p>
            <a:pPr marL="228600" indent="-228600">
              <a:buFont typeface="+mj-lt"/>
              <a:buAutoNum type="alphaLcParenR"/>
            </a:pPr>
            <a:r>
              <a:rPr lang="fi-FI" baseline="0" dirty="0" smtClean="0"/>
              <a:t>Enempi aikaa != parempi peli. Löysä aikataulu altistaa keskittymään epäolennaisuuksiin. Tupla aika ei tarkoita tuplaten parempaa peliä (”</a:t>
            </a:r>
            <a:r>
              <a:rPr lang="fi-FI" baseline="0" dirty="0" err="1" smtClean="0"/>
              <a:t>you</a:t>
            </a:r>
            <a:r>
              <a:rPr lang="fi-FI" baseline="0" dirty="0" smtClean="0"/>
              <a:t> </a:t>
            </a:r>
            <a:r>
              <a:rPr lang="fi-FI" baseline="0" dirty="0" err="1" smtClean="0"/>
              <a:t>can’t</a:t>
            </a:r>
            <a:r>
              <a:rPr lang="fi-FI" baseline="0" dirty="0" smtClean="0"/>
              <a:t> </a:t>
            </a:r>
            <a:r>
              <a:rPr lang="fi-FI" baseline="0" dirty="0" err="1" smtClean="0"/>
              <a:t>polish</a:t>
            </a:r>
            <a:r>
              <a:rPr lang="fi-FI" baseline="0" dirty="0" smtClean="0"/>
              <a:t> a </a:t>
            </a:r>
            <a:r>
              <a:rPr lang="fi-FI" baseline="0" dirty="0" err="1" smtClean="0"/>
              <a:t>turd</a:t>
            </a:r>
            <a:r>
              <a:rPr lang="fi-FI" baseline="0" dirty="0" smtClean="0"/>
              <a:t>”)</a:t>
            </a:r>
          </a:p>
          <a:p>
            <a:pPr marL="228600" indent="-228600">
              <a:buFont typeface="+mj-lt"/>
              <a:buAutoNum type="alphaLcParenR"/>
            </a:pPr>
            <a:r>
              <a:rPr lang="fi-FI" baseline="0" dirty="0" smtClean="0"/>
              <a:t>Paradoksaalisesti rajaaminen helpottaa luovaa prosessia.</a:t>
            </a:r>
          </a:p>
          <a:p>
            <a:pPr marL="228600" indent="-228600">
              <a:buFont typeface="+mj-lt"/>
              <a:buAutoNum type="alphaLcParenR"/>
            </a:pPr>
            <a:r>
              <a:rPr lang="fi-FI" baseline="0" dirty="0" smtClean="0"/>
              <a:t>Kilpailu</a:t>
            </a:r>
            <a:r>
              <a:rPr lang="fi-FI" baseline="0" dirty="0" smtClean="0"/>
              <a:t>. Tietämys ja vinkit on valtavia tekemisen tehostajia, jaa niitä surutta</a:t>
            </a:r>
            <a:r>
              <a:rPr lang="fi-FI" baseline="0" dirty="0" smtClean="0"/>
              <a:t>.</a:t>
            </a:r>
            <a:endParaRPr lang="fi-FI" baseline="0" dirty="0" smtClean="0"/>
          </a:p>
        </p:txBody>
      </p:sp>
      <p:sp>
        <p:nvSpPr>
          <p:cNvPr id="4" name="Slide Number Placeholder 3"/>
          <p:cNvSpPr>
            <a:spLocks noGrp="1"/>
          </p:cNvSpPr>
          <p:nvPr>
            <p:ph type="sldNum" sz="quarter" idx="10"/>
          </p:nvPr>
        </p:nvSpPr>
        <p:spPr/>
        <p:txBody>
          <a:bodyPr/>
          <a:lstStyle/>
          <a:p>
            <a:fld id="{24DC1672-F01C-4A68-8F47-B9BEB30154D4}" type="slidenum">
              <a:rPr lang="en-US" smtClean="0"/>
              <a:t>20</a:t>
            </a:fld>
            <a:endParaRPr lang="en-US"/>
          </a:p>
        </p:txBody>
      </p:sp>
    </p:spTree>
    <p:extLst>
      <p:ext uri="{BB962C8B-B14F-4D97-AF65-F5344CB8AC3E}">
        <p14:creationId xmlns:p14="http://schemas.microsoft.com/office/powerpoint/2010/main" val="25769498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i-FI"/>
          </a:p>
        </p:txBody>
      </p:sp>
      <p:sp>
        <p:nvSpPr>
          <p:cNvPr id="4" name="Slide Number Placeholder 3"/>
          <p:cNvSpPr>
            <a:spLocks noGrp="1"/>
          </p:cNvSpPr>
          <p:nvPr>
            <p:ph type="sldNum" sz="quarter" idx="10"/>
          </p:nvPr>
        </p:nvSpPr>
        <p:spPr/>
        <p:txBody>
          <a:bodyPr/>
          <a:lstStyle/>
          <a:p>
            <a:fld id="{24DC1672-F01C-4A68-8F47-B9BEB30154D4}" type="slidenum">
              <a:rPr lang="en-US" smtClean="0"/>
              <a:t>21</a:t>
            </a:fld>
            <a:endParaRPr lang="en-US"/>
          </a:p>
        </p:txBody>
      </p:sp>
    </p:spTree>
    <p:extLst>
      <p:ext uri="{BB962C8B-B14F-4D97-AF65-F5344CB8AC3E}">
        <p14:creationId xmlns:p14="http://schemas.microsoft.com/office/powerpoint/2010/main" val="27459333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fi-FI" baseline="0" dirty="0" smtClean="0"/>
              <a:t>Kuvat ja musiikki voi myös toimia inspiraationa.</a:t>
            </a:r>
          </a:p>
          <a:p>
            <a:pPr marL="228600" indent="-228600">
              <a:buAutoNum type="alphaLcParenR"/>
            </a:pPr>
            <a:endParaRPr lang="fi-FI" dirty="0"/>
          </a:p>
        </p:txBody>
      </p:sp>
      <p:sp>
        <p:nvSpPr>
          <p:cNvPr id="4" name="Slide Number Placeholder 3"/>
          <p:cNvSpPr>
            <a:spLocks noGrp="1"/>
          </p:cNvSpPr>
          <p:nvPr>
            <p:ph type="sldNum" sz="quarter" idx="10"/>
          </p:nvPr>
        </p:nvSpPr>
        <p:spPr/>
        <p:txBody>
          <a:bodyPr/>
          <a:lstStyle/>
          <a:p>
            <a:fld id="{24DC1672-F01C-4A68-8F47-B9BEB30154D4}" type="slidenum">
              <a:rPr lang="en-US" smtClean="0"/>
              <a:t>22</a:t>
            </a:fld>
            <a:endParaRPr lang="en-US"/>
          </a:p>
        </p:txBody>
      </p:sp>
    </p:spTree>
    <p:extLst>
      <p:ext uri="{BB962C8B-B14F-4D97-AF65-F5344CB8AC3E}">
        <p14:creationId xmlns:p14="http://schemas.microsoft.com/office/powerpoint/2010/main" val="31904362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lphaLcParenR"/>
            </a:pPr>
            <a:r>
              <a:rPr lang="fi-FI" baseline="0" dirty="0" smtClean="0"/>
              <a:t>Mikä </a:t>
            </a:r>
            <a:r>
              <a:rPr lang="fi-FI" baseline="0" dirty="0" smtClean="0"/>
              <a:t>tekee pelistä hauskan, mikä saa pelaajan virnistämään ja mitä pelissä silloin tapahtuu.  Tässä vaiheessa usein jo tunnistat hyvän idean. Tämä myös auttaa täyttämään suunnitelman aukkopaikkoja -&gt; toteutus helpompaa. (esituotantovaihe)</a:t>
            </a:r>
          </a:p>
          <a:p>
            <a:pPr marL="228600" indent="-228600">
              <a:buAutoNum type="alphaLcParenR"/>
            </a:pPr>
            <a:r>
              <a:rPr lang="fi-FI" baseline="0" dirty="0" smtClean="0"/>
              <a:t> Mikä on yksittäinen tärkein pelin elementti? Tee minimivaivalla lelu (ei voitettava peli), jolla testaat ideaa.</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fi-FI" dirty="0" smtClean="0"/>
              <a:t> Vasta häviämisen</a:t>
            </a:r>
            <a:r>
              <a:rPr lang="fi-FI" baseline="0" dirty="0" smtClean="0"/>
              <a:t> vaara tuo haasteen. Parhaissa ideoissa tavoite on </a:t>
            </a:r>
            <a:r>
              <a:rPr lang="fi-FI" baseline="0" dirty="0" err="1" smtClean="0"/>
              <a:t>sisäänleivottu</a:t>
            </a:r>
            <a:r>
              <a:rPr lang="fi-FI" baseline="0" dirty="0" smtClean="0"/>
              <a:t> pelimekaniikkaan.</a:t>
            </a:r>
          </a:p>
          <a:p>
            <a:pPr marL="228600" indent="-228600">
              <a:buAutoNum type="alphaLcParenR"/>
            </a:pPr>
            <a:endParaRPr lang="fi-FI" dirty="0"/>
          </a:p>
        </p:txBody>
      </p:sp>
      <p:sp>
        <p:nvSpPr>
          <p:cNvPr id="4" name="Slide Number Placeholder 3"/>
          <p:cNvSpPr>
            <a:spLocks noGrp="1"/>
          </p:cNvSpPr>
          <p:nvPr>
            <p:ph type="sldNum" sz="quarter" idx="10"/>
          </p:nvPr>
        </p:nvSpPr>
        <p:spPr/>
        <p:txBody>
          <a:bodyPr/>
          <a:lstStyle/>
          <a:p>
            <a:fld id="{24DC1672-F01C-4A68-8F47-B9BEB30154D4}" type="slidenum">
              <a:rPr lang="en-US" smtClean="0"/>
              <a:t>23</a:t>
            </a:fld>
            <a:endParaRPr lang="en-US"/>
          </a:p>
        </p:txBody>
      </p:sp>
    </p:spTree>
    <p:extLst>
      <p:ext uri="{BB962C8B-B14F-4D97-AF65-F5344CB8AC3E}">
        <p14:creationId xmlns:p14="http://schemas.microsoft.com/office/powerpoint/2010/main" val="42383056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i-FI" baseline="0" dirty="0" smtClean="0"/>
          </a:p>
          <a:p>
            <a:r>
              <a:rPr lang="fi-FI" baseline="0" dirty="0" smtClean="0"/>
              <a:t>Mehukkuus voi olla </a:t>
            </a:r>
            <a:r>
              <a:rPr lang="fi-FI" baseline="0" dirty="0" smtClean="0"/>
              <a:t>yliampuva </a:t>
            </a:r>
            <a:r>
              <a:rPr lang="fi-FI" baseline="0" dirty="0" err="1" smtClean="0"/>
              <a:t>gore</a:t>
            </a:r>
            <a:r>
              <a:rPr lang="fi-FI" baseline="0" dirty="0" smtClean="0"/>
              <a:t> (veri ja suolenpätkät), tunnelmallinen musiikki, </a:t>
            </a:r>
            <a:r>
              <a:rPr lang="fi-FI" baseline="0" dirty="0" smtClean="0"/>
              <a:t> joku mistä peliäsi pelannut kertoo kaverilleen.</a:t>
            </a:r>
            <a:endParaRPr lang="fi-FI" dirty="0"/>
          </a:p>
        </p:txBody>
      </p:sp>
      <p:sp>
        <p:nvSpPr>
          <p:cNvPr id="4" name="Slide Number Placeholder 3"/>
          <p:cNvSpPr>
            <a:spLocks noGrp="1"/>
          </p:cNvSpPr>
          <p:nvPr>
            <p:ph type="sldNum" sz="quarter" idx="10"/>
          </p:nvPr>
        </p:nvSpPr>
        <p:spPr/>
        <p:txBody>
          <a:bodyPr/>
          <a:lstStyle/>
          <a:p>
            <a:fld id="{24DC1672-F01C-4A68-8F47-B9BEB30154D4}" type="slidenum">
              <a:rPr lang="en-US" smtClean="0"/>
              <a:t>24</a:t>
            </a:fld>
            <a:endParaRPr lang="en-US"/>
          </a:p>
        </p:txBody>
      </p:sp>
    </p:spTree>
    <p:extLst>
      <p:ext uri="{BB962C8B-B14F-4D97-AF65-F5344CB8AC3E}">
        <p14:creationId xmlns:p14="http://schemas.microsoft.com/office/powerpoint/2010/main" val="39310778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lphaLcParenR"/>
            </a:pPr>
            <a:r>
              <a:rPr lang="fi-FI" dirty="0" smtClean="0"/>
              <a:t>Monimutkaiset tekniikat eivät tee pelistä hyvää. Tee idean pohjalta ensin prototyyppi</a:t>
            </a:r>
            <a:r>
              <a:rPr lang="fi-FI" baseline="0" dirty="0" smtClean="0"/>
              <a:t> ja _jos se on hauska_, jatka hieromaan ulkoasua ja teknistä toteutusta.</a:t>
            </a:r>
          </a:p>
          <a:p>
            <a:pPr marL="228600" indent="-228600">
              <a:buAutoNum type="alphaLcParenR"/>
            </a:pPr>
            <a:r>
              <a:rPr lang="fi-FI" baseline="0" dirty="0" smtClean="0"/>
              <a:t>Muokattavat pelihahmot, kentät, </a:t>
            </a:r>
            <a:r>
              <a:rPr lang="fi-FI" baseline="0" dirty="0" err="1" smtClean="0"/>
              <a:t>modaus</a:t>
            </a:r>
            <a:r>
              <a:rPr lang="fi-FI" baseline="0" dirty="0" smtClean="0"/>
              <a:t>, yhteisö ym. Case: </a:t>
            </a:r>
            <a:r>
              <a:rPr lang="fi-FI" baseline="0" dirty="0" err="1" smtClean="0"/>
              <a:t>Minecraft</a:t>
            </a:r>
            <a:r>
              <a:rPr lang="fi-FI" baseline="0" dirty="0" smtClean="0"/>
              <a:t>. Mahdollisuus olla luova pelissä on pelaajasta tyydyttävää. Peli ei ole elokuva.</a:t>
            </a:r>
          </a:p>
          <a:p>
            <a:pPr marL="228600" indent="-228600">
              <a:buAutoNum type="alphaLcParenR"/>
            </a:pPr>
            <a:r>
              <a:rPr lang="fi-FI" baseline="0" dirty="0" smtClean="0"/>
              <a:t>Pelin jujun pitää aueta nopeasti: Idea, kontrollit, ym. pitää olla niin selkeitä, että pelaaja voi istua ja pelata. Syvyys tarinasta, taiteesta, mekaniikasta (vaiheittain) ym.</a:t>
            </a:r>
          </a:p>
          <a:p>
            <a:pPr marL="228600" indent="-228600">
              <a:buAutoNum type="alphaLcParenR"/>
            </a:pPr>
            <a:endParaRPr lang="fi-FI" baseline="0" dirty="0" smtClean="0"/>
          </a:p>
          <a:p>
            <a:pPr marL="0" indent="0">
              <a:buNone/>
            </a:pPr>
            <a:endParaRPr lang="fi-FI" baseline="0" dirty="0" smtClean="0"/>
          </a:p>
          <a:p>
            <a:r>
              <a:rPr lang="fi-FI" dirty="0" smtClean="0"/>
              <a:t>c) Huijaaminen</a:t>
            </a:r>
            <a:r>
              <a:rPr lang="fi-FI" baseline="0" dirty="0" smtClean="0"/>
              <a:t> on OK. Varjo voi olla </a:t>
            </a:r>
            <a:r>
              <a:rPr lang="fi-FI" baseline="0" dirty="0" err="1" smtClean="0"/>
              <a:t>sisäänleivottu</a:t>
            </a:r>
            <a:r>
              <a:rPr lang="fi-FI" baseline="0" dirty="0" smtClean="0"/>
              <a:t> </a:t>
            </a:r>
            <a:r>
              <a:rPr lang="fi-FI" baseline="0" dirty="0" err="1" smtClean="0"/>
              <a:t>spritessä</a:t>
            </a:r>
            <a:r>
              <a:rPr lang="fi-FI" baseline="0" dirty="0" smtClean="0"/>
              <a:t>, Kukaan ei ihastele teknisesti yleviä ratkaisuja, etenkään jos peli ei tule niiden takia ikinä valmiiksi. Valitse tekniikka, joka on yksinkertainen ja toimii. Ja siirry seuraavaan haasteeseen. Koodin uudelleenkäytettävyys ym. on toisarvoisia arvoja.</a:t>
            </a:r>
          </a:p>
          <a:p>
            <a:endParaRPr lang="fi-FI" baseline="0" dirty="0" smtClean="0"/>
          </a:p>
          <a:p>
            <a:pPr marL="171450" indent="-171450">
              <a:buFontTx/>
              <a:buChar char="-"/>
            </a:pPr>
            <a:r>
              <a:rPr lang="fi-FI" baseline="0" dirty="0" smtClean="0"/>
              <a:t>Usein et tarvitse parasta mahdollista ratkaisua vaan ratkaisun nopeasti ja helposti.</a:t>
            </a:r>
          </a:p>
          <a:p>
            <a:pPr marL="171450" indent="-171450">
              <a:buFontTx/>
              <a:buChar char="-"/>
            </a:pPr>
            <a:r>
              <a:rPr lang="fi-FI" baseline="0" dirty="0" smtClean="0"/>
              <a:t>Jos joku homma ei vie lähemmäs tavoitetta, LOPETA SEN TEKEMINEN / oikaise. (</a:t>
            </a:r>
            <a:r>
              <a:rPr lang="fi-FI" baseline="0" dirty="0" err="1" smtClean="0"/>
              <a:t>ohelmointi</a:t>
            </a:r>
            <a:r>
              <a:rPr lang="fi-FI" baseline="0" dirty="0" smtClean="0"/>
              <a:t> ja pelikehitys on täynnä loputtoman mielenkiintoisia puuhia, joihin voi eksyä jos ei pidä varaansa).</a:t>
            </a:r>
          </a:p>
          <a:p>
            <a:pPr marL="171450" indent="-171450">
              <a:buFontTx/>
              <a:buChar char="-"/>
            </a:pPr>
            <a:r>
              <a:rPr lang="fi-FI" baseline="0" dirty="0" smtClean="0"/>
              <a:t>Sama koskee koodia: käytä yksinkertaisia tietorakenteita, </a:t>
            </a:r>
            <a:r>
              <a:rPr lang="fi-FI" baseline="0" dirty="0" err="1" smtClean="0"/>
              <a:t>arkkitehtuureita</a:t>
            </a:r>
            <a:r>
              <a:rPr lang="fi-FI" baseline="0" dirty="0" smtClean="0"/>
              <a:t> ja </a:t>
            </a:r>
            <a:r>
              <a:rPr lang="fi-FI" baseline="0" dirty="0" err="1" smtClean="0"/>
              <a:t>ja</a:t>
            </a:r>
            <a:r>
              <a:rPr lang="fi-FI" baseline="0" dirty="0" smtClean="0"/>
              <a:t> algoritmeja.</a:t>
            </a:r>
          </a:p>
          <a:p>
            <a:pPr marL="171450" indent="-171450">
              <a:buFontTx/>
              <a:buChar char="-"/>
            </a:pPr>
            <a:endParaRPr lang="fi-FI" baseline="0" dirty="0" smtClean="0"/>
          </a:p>
          <a:p>
            <a:r>
              <a:rPr lang="fi-FI" baseline="0" dirty="0" smtClean="0"/>
              <a:t>e) Eli tekee hyvästä paremman.</a:t>
            </a:r>
          </a:p>
          <a:p>
            <a:pPr marL="0" indent="0">
              <a:buNone/>
            </a:pPr>
            <a:endParaRPr lang="fi-FI" baseline="0" dirty="0" smtClean="0"/>
          </a:p>
        </p:txBody>
      </p:sp>
      <p:sp>
        <p:nvSpPr>
          <p:cNvPr id="4" name="Slide Number Placeholder 3"/>
          <p:cNvSpPr>
            <a:spLocks noGrp="1"/>
          </p:cNvSpPr>
          <p:nvPr>
            <p:ph type="sldNum" sz="quarter" idx="10"/>
          </p:nvPr>
        </p:nvSpPr>
        <p:spPr/>
        <p:txBody>
          <a:bodyPr/>
          <a:lstStyle/>
          <a:p>
            <a:fld id="{24DC1672-F01C-4A68-8F47-B9BEB30154D4}" type="slidenum">
              <a:rPr lang="en-US" smtClean="0"/>
              <a:t>25</a:t>
            </a:fld>
            <a:endParaRPr lang="en-US"/>
          </a:p>
        </p:txBody>
      </p:sp>
    </p:spTree>
    <p:extLst>
      <p:ext uri="{BB962C8B-B14F-4D97-AF65-F5344CB8AC3E}">
        <p14:creationId xmlns:p14="http://schemas.microsoft.com/office/powerpoint/2010/main" val="27883563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i-FI" dirty="0" smtClean="0"/>
              <a:t>Jostain täytyy aloittaa, joten aloitan puhumalla</a:t>
            </a:r>
            <a:r>
              <a:rPr lang="fi-FI" baseline="0" dirty="0" smtClean="0"/>
              <a:t> </a:t>
            </a:r>
            <a:r>
              <a:rPr lang="fi-FI" baseline="0" dirty="0" err="1" smtClean="0"/>
              <a:t>Flappy</a:t>
            </a:r>
            <a:r>
              <a:rPr lang="fi-FI" baseline="0" dirty="0" smtClean="0"/>
              <a:t> Birdistä. Tai oikeastaan </a:t>
            </a:r>
            <a:r>
              <a:rPr lang="fi-FI" dirty="0" err="1" smtClean="0"/>
              <a:t>Flowsta</a:t>
            </a:r>
            <a:endParaRPr lang="fi-FI" dirty="0" smtClean="0"/>
          </a:p>
          <a:p>
            <a:r>
              <a:rPr lang="fi-FI" b="1" dirty="0" smtClean="0"/>
              <a:t>Miksi tästä pelistä tuli niin suosittu, että kehittäjä säikähti sen</a:t>
            </a:r>
            <a:r>
              <a:rPr lang="fi-FI" b="1" baseline="0" dirty="0" smtClean="0"/>
              <a:t> suosiota </a:t>
            </a:r>
            <a:r>
              <a:rPr lang="fi-FI" b="1" dirty="0" smtClean="0"/>
              <a:t>ja poisti sen kaikista kaupoista?</a:t>
            </a:r>
            <a:endParaRPr lang="en-US" b="1" dirty="0" smtClean="0"/>
          </a:p>
          <a:p>
            <a:endParaRPr lang="en-US" dirty="0"/>
          </a:p>
        </p:txBody>
      </p:sp>
      <p:sp>
        <p:nvSpPr>
          <p:cNvPr id="4" name="Slide Number Placeholder 3"/>
          <p:cNvSpPr>
            <a:spLocks noGrp="1"/>
          </p:cNvSpPr>
          <p:nvPr>
            <p:ph type="sldNum" sz="quarter" idx="10"/>
          </p:nvPr>
        </p:nvSpPr>
        <p:spPr/>
        <p:txBody>
          <a:bodyPr/>
          <a:lstStyle/>
          <a:p>
            <a:fld id="{24DC1672-F01C-4A68-8F47-B9BEB30154D4}" type="slidenum">
              <a:rPr lang="en-US" smtClean="0"/>
              <a:t>3</a:t>
            </a:fld>
            <a:endParaRPr lang="en-US"/>
          </a:p>
        </p:txBody>
      </p:sp>
    </p:spTree>
    <p:extLst>
      <p:ext uri="{BB962C8B-B14F-4D97-AF65-F5344CB8AC3E}">
        <p14:creationId xmlns:p14="http://schemas.microsoft.com/office/powerpoint/2010/main" val="5354110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i-FI" baseline="0" dirty="0" smtClean="0"/>
              <a:t>Saint-</a:t>
            </a:r>
            <a:r>
              <a:rPr lang="fi-FI" baseline="0" dirty="0" err="1" smtClean="0"/>
              <a:t>Exupery</a:t>
            </a:r>
            <a:r>
              <a:rPr lang="fi-FI" baseline="0" dirty="0" smtClean="0"/>
              <a:t> Pikku prinssi.</a:t>
            </a:r>
          </a:p>
          <a:p>
            <a:endParaRPr lang="en-US" dirty="0"/>
          </a:p>
        </p:txBody>
      </p:sp>
      <p:sp>
        <p:nvSpPr>
          <p:cNvPr id="4" name="Slide Number Placeholder 3"/>
          <p:cNvSpPr>
            <a:spLocks noGrp="1"/>
          </p:cNvSpPr>
          <p:nvPr>
            <p:ph type="sldNum" sz="quarter" idx="10"/>
          </p:nvPr>
        </p:nvSpPr>
        <p:spPr/>
        <p:txBody>
          <a:bodyPr/>
          <a:lstStyle/>
          <a:p>
            <a:fld id="{24DC1672-F01C-4A68-8F47-B9BEB30154D4}" type="slidenum">
              <a:rPr lang="en-US" smtClean="0"/>
              <a:t>26</a:t>
            </a:fld>
            <a:endParaRPr lang="en-US"/>
          </a:p>
        </p:txBody>
      </p:sp>
    </p:spTree>
    <p:extLst>
      <p:ext uri="{BB962C8B-B14F-4D97-AF65-F5344CB8AC3E}">
        <p14:creationId xmlns:p14="http://schemas.microsoft.com/office/powerpoint/2010/main" val="16959173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DC1672-F01C-4A68-8F47-B9BEB30154D4}" type="slidenum">
              <a:rPr lang="en-US" smtClean="0"/>
              <a:t>27</a:t>
            </a:fld>
            <a:endParaRPr lang="en-US"/>
          </a:p>
        </p:txBody>
      </p:sp>
    </p:spTree>
    <p:extLst>
      <p:ext uri="{BB962C8B-B14F-4D97-AF65-F5344CB8AC3E}">
        <p14:creationId xmlns:p14="http://schemas.microsoft.com/office/powerpoint/2010/main" val="23579989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i-FI" dirty="0" smtClean="0"/>
              <a:t>Esim. onko tarvetta konkreettisimmille suunnittelun ja itsejohtamisen työkaluille ?</a:t>
            </a:r>
            <a:endParaRPr lang="fi-FI" dirty="0"/>
          </a:p>
        </p:txBody>
      </p:sp>
      <p:sp>
        <p:nvSpPr>
          <p:cNvPr id="4" name="Slide Number Placeholder 3"/>
          <p:cNvSpPr>
            <a:spLocks noGrp="1"/>
          </p:cNvSpPr>
          <p:nvPr>
            <p:ph type="sldNum" sz="quarter" idx="10"/>
          </p:nvPr>
        </p:nvSpPr>
        <p:spPr/>
        <p:txBody>
          <a:bodyPr/>
          <a:lstStyle/>
          <a:p>
            <a:fld id="{24DC1672-F01C-4A68-8F47-B9BEB30154D4}" type="slidenum">
              <a:rPr lang="en-US" smtClean="0"/>
              <a:t>28</a:t>
            </a:fld>
            <a:endParaRPr lang="en-US"/>
          </a:p>
        </p:txBody>
      </p:sp>
    </p:spTree>
    <p:extLst>
      <p:ext uri="{BB962C8B-B14F-4D97-AF65-F5344CB8AC3E}">
        <p14:creationId xmlns:p14="http://schemas.microsoft.com/office/powerpoint/2010/main" val="39892018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i-FI" dirty="0" smtClean="0"/>
              <a:t>Pitää</a:t>
            </a:r>
            <a:r>
              <a:rPr lang="fi-FI" baseline="0" dirty="0" smtClean="0"/>
              <a:t> olla turhauttava, mutta vain sopivasti</a:t>
            </a:r>
          </a:p>
          <a:p>
            <a:pPr marL="171450" indent="-171450">
              <a:buFont typeface="Arial" charset="0"/>
              <a:buChar char="•"/>
            </a:pPr>
            <a:r>
              <a:rPr lang="en-US" sz="1200" b="0" i="1" kern="1200" dirty="0" smtClean="0">
                <a:solidFill>
                  <a:schemeClr val="tx1"/>
                </a:solidFill>
                <a:effectLst/>
                <a:latin typeface="+mn-lt"/>
                <a:ea typeface="+mn-ea"/>
                <a:cs typeface="+mn-cs"/>
              </a:rPr>
              <a:t>perfect balance between stress and reward</a:t>
            </a:r>
          </a:p>
          <a:p>
            <a:pPr marL="171450" indent="-171450">
              <a:buFont typeface="Arial" charset="0"/>
              <a:buChar char="•"/>
            </a:pPr>
            <a:r>
              <a:rPr lang="fi-FI" sz="1200" b="0" i="1" kern="1200" dirty="0" smtClean="0">
                <a:solidFill>
                  <a:schemeClr val="tx1"/>
                </a:solidFill>
                <a:effectLst/>
                <a:latin typeface="+mn-lt"/>
                <a:ea typeface="+mn-ea"/>
                <a:cs typeface="+mn-cs"/>
              </a:rPr>
              <a:t>4</a:t>
            </a:r>
            <a:r>
              <a:rPr lang="fi-FI" sz="1200" b="0" i="1" kern="1200" baseline="0" dirty="0" smtClean="0">
                <a:solidFill>
                  <a:schemeClr val="tx1"/>
                </a:solidFill>
                <a:effectLst/>
                <a:latin typeface="+mn-lt"/>
                <a:ea typeface="+mn-ea"/>
                <a:cs typeface="+mn-cs"/>
              </a:rPr>
              <a:t> sekunnissa pääsee yrittämään uudelleen</a:t>
            </a:r>
          </a:p>
          <a:p>
            <a:pPr marL="0" indent="0">
              <a:buFont typeface="Arial" charset="0"/>
              <a:buNone/>
            </a:pPr>
            <a:r>
              <a:rPr lang="fi-FI" sz="1200" b="0" i="1" kern="1200" baseline="0" dirty="0" smtClean="0">
                <a:solidFill>
                  <a:schemeClr val="tx1"/>
                </a:solidFill>
                <a:effectLst/>
                <a:latin typeface="+mn-lt"/>
                <a:ea typeface="+mn-ea"/>
                <a:cs typeface="+mn-cs"/>
              </a:rPr>
              <a:t>-&gt;  </a:t>
            </a:r>
            <a:r>
              <a:rPr lang="fi-FI" sz="1200" b="0" i="1" kern="1200" baseline="0" dirty="0" err="1" smtClean="0">
                <a:solidFill>
                  <a:schemeClr val="tx1"/>
                </a:solidFill>
                <a:effectLst/>
                <a:latin typeface="+mn-lt"/>
                <a:ea typeface="+mn-ea"/>
                <a:cs typeface="+mn-cs"/>
              </a:rPr>
              <a:t>addiktiivinen</a:t>
            </a:r>
            <a:endParaRPr lang="fi-FI" sz="1200" b="0" i="1" kern="1200" baseline="0" dirty="0" smtClean="0">
              <a:solidFill>
                <a:schemeClr val="tx1"/>
              </a:solidFill>
              <a:effectLst/>
              <a:latin typeface="+mn-lt"/>
              <a:ea typeface="+mn-ea"/>
              <a:cs typeface="+mn-cs"/>
            </a:endParaRPr>
          </a:p>
          <a:p>
            <a:pPr marL="0" indent="0">
              <a:buFont typeface="Arial" charset="0"/>
              <a:buNone/>
            </a:pPr>
            <a:endParaRPr lang="fi-FI" sz="1200" b="0" i="1" kern="1200" baseline="0" dirty="0" smtClean="0">
              <a:solidFill>
                <a:schemeClr val="tx1"/>
              </a:solidFill>
              <a:effectLst/>
              <a:latin typeface="+mn-lt"/>
              <a:ea typeface="+mn-ea"/>
              <a:cs typeface="+mn-cs"/>
            </a:endParaRPr>
          </a:p>
          <a:p>
            <a:pPr marL="0" indent="0">
              <a:buFont typeface="Arial" charset="0"/>
              <a:buNone/>
            </a:pPr>
            <a:r>
              <a:rPr lang="fi-FI" sz="1200" b="0" i="1" kern="1200" baseline="0" dirty="0" smtClean="0">
                <a:solidFill>
                  <a:schemeClr val="tx1"/>
                </a:solidFill>
                <a:effectLst/>
                <a:latin typeface="+mn-lt"/>
                <a:ea typeface="+mn-ea"/>
                <a:cs typeface="+mn-cs"/>
              </a:rPr>
              <a:t>- Tärkeää on päästä hyppäämään heti takaisin </a:t>
            </a:r>
            <a:r>
              <a:rPr lang="fi-FI" sz="1200" b="0" i="1" kern="1200" baseline="0" dirty="0" err="1" smtClean="0">
                <a:solidFill>
                  <a:schemeClr val="tx1"/>
                </a:solidFill>
                <a:effectLst/>
                <a:latin typeface="+mn-lt"/>
                <a:ea typeface="+mn-ea"/>
                <a:cs typeface="+mn-cs"/>
              </a:rPr>
              <a:t>flowhun</a:t>
            </a:r>
            <a:r>
              <a:rPr lang="fi-FI" sz="1200" b="0" i="1" kern="1200" baseline="0" dirty="0" smtClean="0">
                <a:solidFill>
                  <a:schemeClr val="tx1"/>
                </a:solidFill>
                <a:effectLst/>
                <a:latin typeface="+mn-lt"/>
                <a:ea typeface="+mn-ea"/>
                <a:cs typeface="+mn-cs"/>
              </a:rPr>
              <a:t>, jotta se ei katkea</a:t>
            </a:r>
            <a:endParaRPr lang="en-US" dirty="0"/>
          </a:p>
        </p:txBody>
      </p:sp>
      <p:sp>
        <p:nvSpPr>
          <p:cNvPr id="4" name="Slide Number Placeholder 3"/>
          <p:cNvSpPr>
            <a:spLocks noGrp="1"/>
          </p:cNvSpPr>
          <p:nvPr>
            <p:ph type="sldNum" sz="quarter" idx="10"/>
          </p:nvPr>
        </p:nvSpPr>
        <p:spPr/>
        <p:txBody>
          <a:bodyPr/>
          <a:lstStyle/>
          <a:p>
            <a:fld id="{24DC1672-F01C-4A68-8F47-B9BEB30154D4}" type="slidenum">
              <a:rPr lang="en-US" smtClean="0"/>
              <a:t>4</a:t>
            </a:fld>
            <a:endParaRPr lang="en-US"/>
          </a:p>
        </p:txBody>
      </p:sp>
    </p:spTree>
    <p:extLst>
      <p:ext uri="{BB962C8B-B14F-4D97-AF65-F5344CB8AC3E}">
        <p14:creationId xmlns:p14="http://schemas.microsoft.com/office/powerpoint/2010/main" val="770474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i-FI" dirty="0" smtClean="0"/>
              <a:t>Fun = palkitsevuus, hauskuus</a:t>
            </a:r>
          </a:p>
          <a:p>
            <a:r>
              <a:rPr lang="fi-FI" dirty="0" smtClean="0"/>
              <a:t>Vaikeustason </a:t>
            </a:r>
            <a:r>
              <a:rPr lang="fi-FI" dirty="0" smtClean="0"/>
              <a:t>valinta</a:t>
            </a:r>
            <a:br>
              <a:rPr lang="fi-FI" dirty="0" smtClean="0"/>
            </a:br>
            <a:r>
              <a:rPr lang="fi-FI" dirty="0" smtClean="0"/>
              <a:t>Tasapaino pelaajien välillä,</a:t>
            </a:r>
            <a:r>
              <a:rPr lang="fi-FI" baseline="0" dirty="0" smtClean="0"/>
              <a:t> pelaajan ja pelin välillä, eri pelielementtien tasapaino (</a:t>
            </a:r>
            <a:r>
              <a:rPr lang="fi-FI" baseline="0" dirty="0" err="1" smtClean="0"/>
              <a:t>esim</a:t>
            </a:r>
            <a:r>
              <a:rPr lang="fi-FI" baseline="0" dirty="0" smtClean="0"/>
              <a:t> aseet)</a:t>
            </a:r>
          </a:p>
          <a:p>
            <a:r>
              <a:rPr lang="fi-FI" baseline="0" dirty="0" smtClean="0"/>
              <a:t>Palkitseva = pisteet (</a:t>
            </a:r>
            <a:r>
              <a:rPr lang="fi-FI" baseline="0" dirty="0" err="1" smtClean="0"/>
              <a:t>esim</a:t>
            </a:r>
            <a:r>
              <a:rPr lang="fi-FI" baseline="0" dirty="0" smtClean="0"/>
              <a:t>).</a:t>
            </a:r>
            <a:endParaRPr lang="en-US" dirty="0"/>
          </a:p>
        </p:txBody>
      </p:sp>
      <p:sp>
        <p:nvSpPr>
          <p:cNvPr id="4" name="Slide Number Placeholder 3"/>
          <p:cNvSpPr>
            <a:spLocks noGrp="1"/>
          </p:cNvSpPr>
          <p:nvPr>
            <p:ph type="sldNum" sz="quarter" idx="10"/>
          </p:nvPr>
        </p:nvSpPr>
        <p:spPr/>
        <p:txBody>
          <a:bodyPr/>
          <a:lstStyle/>
          <a:p>
            <a:fld id="{24DC1672-F01C-4A68-8F47-B9BEB30154D4}" type="slidenum">
              <a:rPr lang="en-US" smtClean="0"/>
              <a:t>6</a:t>
            </a:fld>
            <a:endParaRPr lang="en-US"/>
          </a:p>
        </p:txBody>
      </p:sp>
    </p:spTree>
    <p:extLst>
      <p:ext uri="{BB962C8B-B14F-4D97-AF65-F5344CB8AC3E}">
        <p14:creationId xmlns:p14="http://schemas.microsoft.com/office/powerpoint/2010/main" val="17913012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i-FI" dirty="0" smtClean="0"/>
              <a:t>Cameron Browne</a:t>
            </a:r>
            <a:endParaRPr lang="en-US" dirty="0"/>
          </a:p>
        </p:txBody>
      </p:sp>
      <p:sp>
        <p:nvSpPr>
          <p:cNvPr id="4" name="Slide Number Placeholder 3"/>
          <p:cNvSpPr>
            <a:spLocks noGrp="1"/>
          </p:cNvSpPr>
          <p:nvPr>
            <p:ph type="sldNum" sz="quarter" idx="10"/>
          </p:nvPr>
        </p:nvSpPr>
        <p:spPr/>
        <p:txBody>
          <a:bodyPr/>
          <a:lstStyle/>
          <a:p>
            <a:fld id="{24DC1672-F01C-4A68-8F47-B9BEB30154D4}" type="slidenum">
              <a:rPr lang="en-US" smtClean="0"/>
              <a:t>7</a:t>
            </a:fld>
            <a:endParaRPr lang="en-US"/>
          </a:p>
        </p:txBody>
      </p:sp>
    </p:spTree>
    <p:extLst>
      <p:ext uri="{BB962C8B-B14F-4D97-AF65-F5344CB8AC3E}">
        <p14:creationId xmlns:p14="http://schemas.microsoft.com/office/powerpoint/2010/main" val="37226635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i-FI" baseline="0" dirty="0" smtClean="0"/>
              <a:t>Niin kun kunnon tieteilijät, tarkentavat tosin, että ”tälle yleisölle ja tämän tyyppisille peleille”. Mutta jopa </a:t>
            </a:r>
            <a:r>
              <a:rPr lang="fi-FI" baseline="0" dirty="0" err="1" smtClean="0"/>
              <a:t>irroitettuna</a:t>
            </a:r>
            <a:r>
              <a:rPr lang="fi-FI" baseline="0" dirty="0" smtClean="0"/>
              <a:t> asiayhteydestä uskon tähän – ainakin jossain määrin.</a:t>
            </a:r>
          </a:p>
          <a:p>
            <a:endParaRPr lang="en-US" dirty="0"/>
          </a:p>
        </p:txBody>
      </p:sp>
      <p:sp>
        <p:nvSpPr>
          <p:cNvPr id="4" name="Slide Number Placeholder 3"/>
          <p:cNvSpPr>
            <a:spLocks noGrp="1"/>
          </p:cNvSpPr>
          <p:nvPr>
            <p:ph type="sldNum" sz="quarter" idx="10"/>
          </p:nvPr>
        </p:nvSpPr>
        <p:spPr/>
        <p:txBody>
          <a:bodyPr/>
          <a:lstStyle/>
          <a:p>
            <a:fld id="{24DC1672-F01C-4A68-8F47-B9BEB30154D4}" type="slidenum">
              <a:rPr lang="en-US" smtClean="0"/>
              <a:t>8</a:t>
            </a:fld>
            <a:endParaRPr lang="en-US"/>
          </a:p>
        </p:txBody>
      </p:sp>
    </p:spTree>
    <p:extLst>
      <p:ext uri="{BB962C8B-B14F-4D97-AF65-F5344CB8AC3E}">
        <p14:creationId xmlns:p14="http://schemas.microsoft.com/office/powerpoint/2010/main" val="11420986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i-FI" sz="1200" b="0" i="0" kern="1200" dirty="0" err="1" smtClean="0">
                <a:solidFill>
                  <a:schemeClr val="tx1"/>
                </a:solidFill>
                <a:effectLst/>
                <a:latin typeface="+mn-lt"/>
                <a:ea typeface="+mn-ea"/>
                <a:cs typeface="+mn-cs"/>
              </a:rPr>
              <a:t>Deepmind</a:t>
            </a:r>
            <a:endParaRPr lang="fi-FI"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This project contains the source code of DQN 3.0, a </a:t>
            </a:r>
            <a:r>
              <a:rPr lang="en-US" sz="1200" b="0" i="0" kern="1200" dirty="0" err="1" smtClean="0">
                <a:solidFill>
                  <a:schemeClr val="tx1"/>
                </a:solidFill>
                <a:effectLst/>
                <a:latin typeface="+mn-lt"/>
                <a:ea typeface="+mn-ea"/>
                <a:cs typeface="+mn-cs"/>
              </a:rPr>
              <a:t>Lua</a:t>
            </a:r>
            <a:r>
              <a:rPr lang="en-US" sz="1200" b="0" i="0" kern="1200" dirty="0" smtClean="0">
                <a:solidFill>
                  <a:schemeClr val="tx1"/>
                </a:solidFill>
                <a:effectLst/>
                <a:latin typeface="+mn-lt"/>
                <a:ea typeface="+mn-ea"/>
                <a:cs typeface="+mn-cs"/>
              </a:rPr>
              <a:t>-based deep reinforcement learning architecture, necessary to reproduce the experiments described in the paper "Human-level control through deep reinforcement learning", Nature 518, 529–533 (26 February 2015) doi:10.1038/nature14236.</a:t>
            </a:r>
            <a:endParaRPr lang="en-US" dirty="0"/>
          </a:p>
        </p:txBody>
      </p:sp>
      <p:sp>
        <p:nvSpPr>
          <p:cNvPr id="4" name="Slide Number Placeholder 3"/>
          <p:cNvSpPr>
            <a:spLocks noGrp="1"/>
          </p:cNvSpPr>
          <p:nvPr>
            <p:ph type="sldNum" sz="quarter" idx="10"/>
          </p:nvPr>
        </p:nvSpPr>
        <p:spPr/>
        <p:txBody>
          <a:bodyPr/>
          <a:lstStyle/>
          <a:p>
            <a:fld id="{24DC1672-F01C-4A68-8F47-B9BEB30154D4}" type="slidenum">
              <a:rPr lang="en-US" smtClean="0"/>
              <a:t>10</a:t>
            </a:fld>
            <a:endParaRPr lang="en-US"/>
          </a:p>
        </p:txBody>
      </p:sp>
    </p:spTree>
    <p:extLst>
      <p:ext uri="{BB962C8B-B14F-4D97-AF65-F5344CB8AC3E}">
        <p14:creationId xmlns:p14="http://schemas.microsoft.com/office/powerpoint/2010/main" val="19890414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1803CD6-B034-4F87-894F-751379F9EB4C}" type="slidenum">
              <a:rPr lang="en-US" smtClean="0"/>
              <a:t>12</a:t>
            </a:fld>
            <a:endParaRPr lang="en-US"/>
          </a:p>
        </p:txBody>
      </p:sp>
    </p:spTree>
    <p:extLst>
      <p:ext uri="{BB962C8B-B14F-4D97-AF65-F5344CB8AC3E}">
        <p14:creationId xmlns:p14="http://schemas.microsoft.com/office/powerpoint/2010/main" val="34490027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i-FI" baseline="0" dirty="0" smtClean="0"/>
              <a:t>Lohtu, tuttuus -&gt; hallinta </a:t>
            </a:r>
            <a:r>
              <a:rPr lang="en-US" sz="1200" b="0" i="0" u="none" strike="noStrike" kern="1200" dirty="0" smtClean="0">
                <a:solidFill>
                  <a:schemeClr val="tx1"/>
                </a:solidFill>
                <a:effectLst/>
                <a:latin typeface="+mn-lt"/>
                <a:ea typeface="+mn-ea"/>
                <a:cs typeface="+mn-cs"/>
                <a:hlinkClick r:id="rId3"/>
              </a:rPr>
              <a:t>Jane </a:t>
            </a:r>
            <a:r>
              <a:rPr lang="en-US" sz="1200" b="0" i="0" u="none" strike="noStrike" kern="1200" dirty="0" err="1" smtClean="0">
                <a:solidFill>
                  <a:schemeClr val="tx1"/>
                </a:solidFill>
                <a:effectLst/>
                <a:latin typeface="+mn-lt"/>
                <a:ea typeface="+mn-ea"/>
                <a:cs typeface="+mn-cs"/>
                <a:hlinkClick r:id="rId3"/>
              </a:rPr>
              <a:t>McGonigal</a:t>
            </a:r>
            <a:r>
              <a:rPr lang="en-US" sz="1200" b="0" i="0" u="none" strike="noStrike" kern="1200" dirty="0" smtClean="0">
                <a:solidFill>
                  <a:schemeClr val="tx1"/>
                </a:solidFill>
                <a:effectLst/>
                <a:latin typeface="+mn-lt"/>
                <a:ea typeface="+mn-ea"/>
                <a:cs typeface="+mn-cs"/>
                <a:hlinkClick r:id="rId3"/>
              </a:rPr>
              <a:t>: Gaming can make a better world</a:t>
            </a:r>
            <a:endParaRPr lang="fi-FI" baseline="0" dirty="0" smtClean="0"/>
          </a:p>
          <a:p>
            <a:pPr marL="0" indent="0">
              <a:buFontTx/>
              <a:buNone/>
            </a:pPr>
            <a:endParaRPr lang="fi-FI" baseline="0" dirty="0" smtClean="0"/>
          </a:p>
          <a:p>
            <a:pPr marL="0" indent="0">
              <a:buFontTx/>
              <a:buNone/>
            </a:pPr>
            <a:r>
              <a:rPr lang="fi-FI" baseline="0" dirty="0" err="1" smtClean="0"/>
              <a:t>Koster</a:t>
            </a:r>
            <a:r>
              <a:rPr lang="fi-FI" baseline="0" dirty="0" smtClean="0"/>
              <a:t>: Onni = Kiitollisuus, vahvuuksien tunnistaminen, sosiaalinen yhteys, anteliaisuus, hetkessä eläminen, tavoitteiden tavoittelu, optimismi, hyviin juttuihin keskittyminen. </a:t>
            </a:r>
            <a:r>
              <a:rPr lang="fi-FI" baseline="0" dirty="0" smtClean="0"/>
              <a:t>-&gt; pelit tarjoavat parhaimmillaan kaikkea tätä.</a:t>
            </a:r>
            <a:endParaRPr lang="en-US" dirty="0" smtClean="0"/>
          </a:p>
          <a:p>
            <a:endParaRPr lang="fi-FI" baseline="0" dirty="0" smtClean="0"/>
          </a:p>
          <a:p>
            <a:r>
              <a:rPr lang="fi-FI" baseline="0" dirty="0" smtClean="0"/>
              <a:t>K Anders Ericsson: Pelit ovat harjoitusautomatteja.</a:t>
            </a:r>
          </a:p>
          <a:p>
            <a:pPr marL="171450" indent="-171450">
              <a:buFontTx/>
              <a:buChar char="-"/>
            </a:pPr>
            <a:r>
              <a:rPr lang="fi-FI" baseline="0" dirty="0" smtClean="0"/>
              <a:t>Suunniteltu kehittämään taitoja</a:t>
            </a:r>
          </a:p>
          <a:p>
            <a:pPr marL="171450" indent="-171450">
              <a:buFontTx/>
              <a:buChar char="-"/>
            </a:pPr>
            <a:r>
              <a:rPr lang="fi-FI" baseline="0" dirty="0" smtClean="0"/>
              <a:t>Paljon toistoa</a:t>
            </a:r>
          </a:p>
          <a:p>
            <a:pPr marL="171450" indent="-171450">
              <a:buFontTx/>
              <a:buChar char="-"/>
            </a:pPr>
            <a:r>
              <a:rPr lang="fi-FI" baseline="0" dirty="0" smtClean="0"/>
              <a:t>Suoraa palautetta</a:t>
            </a:r>
          </a:p>
          <a:p>
            <a:pPr marL="171450" indent="-171450">
              <a:buFontTx/>
              <a:buChar char="-"/>
            </a:pPr>
            <a:r>
              <a:rPr lang="fi-FI" baseline="0" dirty="0" smtClean="0"/>
              <a:t>Henkisesti vaativaa ja haastavaa</a:t>
            </a:r>
          </a:p>
          <a:p>
            <a:pPr marL="171450" indent="-171450">
              <a:buFontTx/>
              <a:buChar char="-"/>
            </a:pPr>
            <a:r>
              <a:rPr lang="fi-FI" baseline="0" dirty="0" smtClean="0"/>
              <a:t>Selkeät tavoitteet </a:t>
            </a:r>
          </a:p>
          <a:p>
            <a:pPr marL="0" indent="0">
              <a:buFontTx/>
              <a:buNone/>
            </a:pPr>
            <a:r>
              <a:rPr lang="fi-FI" baseline="0" dirty="0" smtClean="0"/>
              <a:t>-&gt; peleissä on tätä kaikkea.</a:t>
            </a:r>
            <a:endParaRPr lang="en-US" dirty="0"/>
          </a:p>
        </p:txBody>
      </p:sp>
      <p:sp>
        <p:nvSpPr>
          <p:cNvPr id="4" name="Slide Number Placeholder 3"/>
          <p:cNvSpPr>
            <a:spLocks noGrp="1"/>
          </p:cNvSpPr>
          <p:nvPr>
            <p:ph type="sldNum" sz="quarter" idx="10"/>
          </p:nvPr>
        </p:nvSpPr>
        <p:spPr/>
        <p:txBody>
          <a:bodyPr/>
          <a:lstStyle/>
          <a:p>
            <a:fld id="{24DC1672-F01C-4A68-8F47-B9BEB30154D4}" type="slidenum">
              <a:rPr lang="en-US" smtClean="0"/>
              <a:t>13</a:t>
            </a:fld>
            <a:endParaRPr lang="en-US"/>
          </a:p>
        </p:txBody>
      </p:sp>
    </p:spTree>
    <p:extLst>
      <p:ext uri="{BB962C8B-B14F-4D97-AF65-F5344CB8AC3E}">
        <p14:creationId xmlns:p14="http://schemas.microsoft.com/office/powerpoint/2010/main" val="11535154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0" y="1122363"/>
            <a:ext cx="9144000" cy="2387600"/>
          </a:xfrm>
          <a:solidFill>
            <a:srgbClr val="FFFFFF">
              <a:alpha val="90000"/>
            </a:srgbClr>
          </a:solidFill>
        </p:spPr>
        <p:txBody>
          <a:bodyPr anchor="b"/>
          <a:lstStyle>
            <a:lvl1pPr algn="ctr">
              <a:defRPr sz="6000"/>
            </a:lvl1pPr>
          </a:lstStyle>
          <a:p>
            <a:r>
              <a:rPr lang="en-US" dirty="0" smtClean="0"/>
              <a:t>Click to edit Master title style</a:t>
            </a:r>
            <a:endParaRPr lang="fi-FI"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fi-FI"/>
          </a:p>
        </p:txBody>
      </p:sp>
      <p:sp>
        <p:nvSpPr>
          <p:cNvPr id="4" name="Date Placeholder 3"/>
          <p:cNvSpPr>
            <a:spLocks noGrp="1"/>
          </p:cNvSpPr>
          <p:nvPr>
            <p:ph type="dt" sz="half" idx="10"/>
          </p:nvPr>
        </p:nvSpPr>
        <p:spPr/>
        <p:txBody>
          <a:bodyPr/>
          <a:lstStyle/>
          <a:p>
            <a:fld id="{761B79E8-9682-49C9-8B56-9E5456FC1EC7}" type="datetimeFigureOut">
              <a:rPr lang="en-US" smtClean="0"/>
              <a:t>4/25/2018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C70FD38-A528-48DF-886F-BC23F15554B7}" type="slidenum">
              <a:rPr lang="en-US" smtClean="0"/>
              <a:t>‹#›</a:t>
            </a:fld>
            <a:endParaRPr lang="en-US"/>
          </a:p>
        </p:txBody>
      </p:sp>
    </p:spTree>
    <p:extLst>
      <p:ext uri="{BB962C8B-B14F-4D97-AF65-F5344CB8AC3E}">
        <p14:creationId xmlns:p14="http://schemas.microsoft.com/office/powerpoint/2010/main" val="17984329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fi-FI"/>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i-FI"/>
          </a:p>
        </p:txBody>
      </p:sp>
      <p:sp>
        <p:nvSpPr>
          <p:cNvPr id="4" name="Date Placeholder 3"/>
          <p:cNvSpPr>
            <a:spLocks noGrp="1"/>
          </p:cNvSpPr>
          <p:nvPr>
            <p:ph type="dt" sz="half" idx="10"/>
          </p:nvPr>
        </p:nvSpPr>
        <p:spPr/>
        <p:txBody>
          <a:bodyPr/>
          <a:lstStyle/>
          <a:p>
            <a:fld id="{761B79E8-9682-49C9-8B56-9E5456FC1EC7}" type="datetimeFigureOut">
              <a:rPr lang="en-US" smtClean="0"/>
              <a:t>4/25/2018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C70FD38-A528-48DF-886F-BC23F15554B7}" type="slidenum">
              <a:rPr lang="en-US" smtClean="0"/>
              <a:t>‹#›</a:t>
            </a:fld>
            <a:endParaRPr lang="en-US"/>
          </a:p>
        </p:txBody>
      </p:sp>
    </p:spTree>
    <p:extLst>
      <p:ext uri="{BB962C8B-B14F-4D97-AF65-F5344CB8AC3E}">
        <p14:creationId xmlns:p14="http://schemas.microsoft.com/office/powerpoint/2010/main" val="2277669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026025"/>
          </a:xfrm>
        </p:spPr>
        <p:txBody>
          <a:bodyPr vert="eaVert"/>
          <a:lstStyle/>
          <a:p>
            <a:r>
              <a:rPr lang="en-US" smtClean="0"/>
              <a:t>Click to edit Master title style</a:t>
            </a:r>
            <a:endParaRPr lang="fi-FI"/>
          </a:p>
        </p:txBody>
      </p:sp>
      <p:sp>
        <p:nvSpPr>
          <p:cNvPr id="3" name="Vertical Text Placeholder 2"/>
          <p:cNvSpPr>
            <a:spLocks noGrp="1"/>
          </p:cNvSpPr>
          <p:nvPr>
            <p:ph type="body" orient="vert" idx="1"/>
          </p:nvPr>
        </p:nvSpPr>
        <p:spPr>
          <a:xfrm>
            <a:off x="457200" y="274638"/>
            <a:ext cx="6019800" cy="50260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i-FI"/>
          </a:p>
        </p:txBody>
      </p:sp>
      <p:sp>
        <p:nvSpPr>
          <p:cNvPr id="4" name="Date Placeholder 3"/>
          <p:cNvSpPr>
            <a:spLocks noGrp="1"/>
          </p:cNvSpPr>
          <p:nvPr>
            <p:ph type="dt" sz="half" idx="10"/>
          </p:nvPr>
        </p:nvSpPr>
        <p:spPr/>
        <p:txBody>
          <a:bodyPr/>
          <a:lstStyle/>
          <a:p>
            <a:fld id="{761B79E8-9682-49C9-8B56-9E5456FC1EC7}" type="datetimeFigureOut">
              <a:rPr lang="en-US" smtClean="0"/>
              <a:t>4/25/2018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C70FD38-A528-48DF-886F-BC23F15554B7}" type="slidenum">
              <a:rPr lang="en-US" smtClean="0"/>
              <a:t>‹#›</a:t>
            </a:fld>
            <a:endParaRPr lang="en-US"/>
          </a:p>
        </p:txBody>
      </p:sp>
    </p:spTree>
    <p:extLst>
      <p:ext uri="{BB962C8B-B14F-4D97-AF65-F5344CB8AC3E}">
        <p14:creationId xmlns:p14="http://schemas.microsoft.com/office/powerpoint/2010/main" val="6866349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404664"/>
            <a:ext cx="9144000" cy="850424"/>
          </a:xfrm>
          <a:solidFill>
            <a:srgbClr val="FFFFFF">
              <a:alpha val="90000"/>
            </a:srgbClr>
          </a:solidFill>
        </p:spPr>
        <p:txBody>
          <a:bodyPr/>
          <a:lstStyle/>
          <a:p>
            <a:r>
              <a:rPr lang="en-US" dirty="0" smtClean="0"/>
              <a:t>Click to edit Master title style</a:t>
            </a:r>
            <a:endParaRPr lang="fi-FI" dirty="0"/>
          </a:p>
        </p:txBody>
      </p:sp>
      <p:sp>
        <p:nvSpPr>
          <p:cNvPr id="3" name="Content Placeholder 2"/>
          <p:cNvSpPr>
            <a:spLocks noGrp="1"/>
          </p:cNvSpPr>
          <p:nvPr>
            <p:ph idx="1"/>
          </p:nvPr>
        </p:nvSpPr>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fi-FI" dirty="0"/>
          </a:p>
        </p:txBody>
      </p:sp>
      <p:sp>
        <p:nvSpPr>
          <p:cNvPr id="4" name="Date Placeholder 3"/>
          <p:cNvSpPr>
            <a:spLocks noGrp="1"/>
          </p:cNvSpPr>
          <p:nvPr>
            <p:ph type="dt" sz="half" idx="10"/>
          </p:nvPr>
        </p:nvSpPr>
        <p:spPr/>
        <p:txBody>
          <a:bodyPr/>
          <a:lstStyle/>
          <a:p>
            <a:fld id="{761B79E8-9682-49C9-8B56-9E5456FC1EC7}" type="datetimeFigureOut">
              <a:rPr lang="en-US" smtClean="0"/>
              <a:t>4/25/2018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C70FD38-A528-48DF-886F-BC23F15554B7}" type="slidenum">
              <a:rPr lang="en-US" smtClean="0"/>
              <a:t>‹#›</a:t>
            </a:fld>
            <a:endParaRPr lang="en-US"/>
          </a:p>
        </p:txBody>
      </p:sp>
    </p:spTree>
    <p:extLst>
      <p:ext uri="{BB962C8B-B14F-4D97-AF65-F5344CB8AC3E}">
        <p14:creationId xmlns:p14="http://schemas.microsoft.com/office/powerpoint/2010/main" val="25256792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8"/>
            <a:ext cx="7886700" cy="2852737"/>
          </a:xfrm>
        </p:spPr>
        <p:txBody>
          <a:bodyPr anchor="b"/>
          <a:lstStyle>
            <a:lvl1pPr>
              <a:defRPr sz="6000"/>
            </a:lvl1pPr>
          </a:lstStyle>
          <a:p>
            <a:r>
              <a:rPr lang="en-US" smtClean="0"/>
              <a:t>Click to edit Master title style</a:t>
            </a:r>
            <a:endParaRPr lang="fi-FI"/>
          </a:p>
        </p:txBody>
      </p:sp>
      <p:sp>
        <p:nvSpPr>
          <p:cNvPr id="3" name="Text Placeholder 2"/>
          <p:cNvSpPr>
            <a:spLocks noGrp="1"/>
          </p:cNvSpPr>
          <p:nvPr>
            <p:ph type="body" idx="1"/>
          </p:nvPr>
        </p:nvSpPr>
        <p:spPr>
          <a:xfrm>
            <a:off x="623888" y="4589463"/>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61B79E8-9682-49C9-8B56-9E5456FC1EC7}" type="datetimeFigureOut">
              <a:rPr lang="en-US" smtClean="0"/>
              <a:t>4/25/2018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C70FD38-A528-48DF-886F-BC23F15554B7}" type="slidenum">
              <a:rPr lang="en-US" smtClean="0"/>
              <a:t>‹#›</a:t>
            </a:fld>
            <a:endParaRPr lang="en-US"/>
          </a:p>
        </p:txBody>
      </p:sp>
    </p:spTree>
    <p:extLst>
      <p:ext uri="{BB962C8B-B14F-4D97-AF65-F5344CB8AC3E}">
        <p14:creationId xmlns:p14="http://schemas.microsoft.com/office/powerpoint/2010/main" val="4995903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FFFF">
              <a:alpha val="90000"/>
            </a:srgbClr>
          </a:solidFill>
        </p:spPr>
        <p:txBody>
          <a:bodyPr/>
          <a:lstStyle/>
          <a:p>
            <a:r>
              <a:rPr lang="en-US" smtClean="0"/>
              <a:t>Click to edit Master title style</a:t>
            </a:r>
            <a:endParaRPr lang="fi-FI"/>
          </a:p>
        </p:txBody>
      </p:sp>
      <p:sp>
        <p:nvSpPr>
          <p:cNvPr id="3" name="Content Placeholder 2"/>
          <p:cNvSpPr>
            <a:spLocks noGrp="1"/>
          </p:cNvSpPr>
          <p:nvPr>
            <p:ph sz="half" idx="1"/>
          </p:nvPr>
        </p:nvSpPr>
        <p:spPr>
          <a:xfrm>
            <a:off x="457200" y="1600200"/>
            <a:ext cx="4038600" cy="37004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i-FI"/>
          </a:p>
        </p:txBody>
      </p:sp>
      <p:sp>
        <p:nvSpPr>
          <p:cNvPr id="4" name="Content Placeholder 3"/>
          <p:cNvSpPr>
            <a:spLocks noGrp="1"/>
          </p:cNvSpPr>
          <p:nvPr>
            <p:ph sz="half" idx="2"/>
          </p:nvPr>
        </p:nvSpPr>
        <p:spPr>
          <a:xfrm>
            <a:off x="4648200" y="1600200"/>
            <a:ext cx="4038600" cy="37004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i-FI"/>
          </a:p>
        </p:txBody>
      </p:sp>
      <p:sp>
        <p:nvSpPr>
          <p:cNvPr id="5" name="Date Placeholder 4"/>
          <p:cNvSpPr>
            <a:spLocks noGrp="1"/>
          </p:cNvSpPr>
          <p:nvPr>
            <p:ph type="dt" sz="half" idx="10"/>
          </p:nvPr>
        </p:nvSpPr>
        <p:spPr/>
        <p:txBody>
          <a:bodyPr/>
          <a:lstStyle/>
          <a:p>
            <a:fld id="{761B79E8-9682-49C9-8B56-9E5456FC1EC7}" type="datetimeFigureOut">
              <a:rPr lang="en-US" smtClean="0"/>
              <a:t>4/25/2018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C70FD38-A528-48DF-886F-BC23F15554B7}" type="slidenum">
              <a:rPr lang="en-US" smtClean="0"/>
              <a:t>‹#›</a:t>
            </a:fld>
            <a:endParaRPr lang="en-US"/>
          </a:p>
        </p:txBody>
      </p:sp>
    </p:spTree>
    <p:extLst>
      <p:ext uri="{BB962C8B-B14F-4D97-AF65-F5344CB8AC3E}">
        <p14:creationId xmlns:p14="http://schemas.microsoft.com/office/powerpoint/2010/main" val="3587847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365125"/>
            <a:ext cx="7886700" cy="1325563"/>
          </a:xfrm>
          <a:solidFill>
            <a:srgbClr val="FFFFFF">
              <a:alpha val="90000"/>
            </a:srgbClr>
          </a:solidFill>
        </p:spPr>
        <p:txBody>
          <a:bodyPr/>
          <a:lstStyle/>
          <a:p>
            <a:r>
              <a:rPr lang="en-US" dirty="0" smtClean="0"/>
              <a:t>Click to edit Master title style</a:t>
            </a:r>
            <a:endParaRPr lang="fi-FI" dirty="0"/>
          </a:p>
        </p:txBody>
      </p:sp>
      <p:sp>
        <p:nvSpPr>
          <p:cNvPr id="3" name="Text Placeholder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30238" y="2505075"/>
            <a:ext cx="386873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i-FI"/>
          </a:p>
        </p:txBody>
      </p:sp>
      <p:sp>
        <p:nvSpPr>
          <p:cNvPr id="5" name="Text Placeholder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7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i-FI"/>
          </a:p>
        </p:txBody>
      </p:sp>
      <p:sp>
        <p:nvSpPr>
          <p:cNvPr id="7" name="Date Placeholder 6"/>
          <p:cNvSpPr>
            <a:spLocks noGrp="1"/>
          </p:cNvSpPr>
          <p:nvPr>
            <p:ph type="dt" sz="half" idx="10"/>
          </p:nvPr>
        </p:nvSpPr>
        <p:spPr/>
        <p:txBody>
          <a:bodyPr/>
          <a:lstStyle/>
          <a:p>
            <a:fld id="{761B79E8-9682-49C9-8B56-9E5456FC1EC7}" type="datetimeFigureOut">
              <a:rPr lang="en-US" smtClean="0"/>
              <a:t>4/25/2018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C70FD38-A528-48DF-886F-BC23F15554B7}" type="slidenum">
              <a:rPr lang="en-US" smtClean="0"/>
              <a:t>‹#›</a:t>
            </a:fld>
            <a:endParaRPr lang="en-US"/>
          </a:p>
        </p:txBody>
      </p:sp>
    </p:spTree>
    <p:extLst>
      <p:ext uri="{BB962C8B-B14F-4D97-AF65-F5344CB8AC3E}">
        <p14:creationId xmlns:p14="http://schemas.microsoft.com/office/powerpoint/2010/main" val="23437710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FFFF">
              <a:alpha val="90000"/>
            </a:srgbClr>
          </a:solidFill>
        </p:spPr>
        <p:txBody>
          <a:bodyPr/>
          <a:lstStyle/>
          <a:p>
            <a:r>
              <a:rPr lang="en-US" smtClean="0"/>
              <a:t>Click to edit Master title style</a:t>
            </a:r>
            <a:endParaRPr lang="fi-FI"/>
          </a:p>
        </p:txBody>
      </p:sp>
      <p:sp>
        <p:nvSpPr>
          <p:cNvPr id="3" name="Date Placeholder 2"/>
          <p:cNvSpPr>
            <a:spLocks noGrp="1"/>
          </p:cNvSpPr>
          <p:nvPr>
            <p:ph type="dt" sz="half" idx="10"/>
          </p:nvPr>
        </p:nvSpPr>
        <p:spPr/>
        <p:txBody>
          <a:bodyPr/>
          <a:lstStyle/>
          <a:p>
            <a:fld id="{761B79E8-9682-49C9-8B56-9E5456FC1EC7}" type="datetimeFigureOut">
              <a:rPr lang="en-US" smtClean="0"/>
              <a:t>4/25/2018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C70FD38-A528-48DF-886F-BC23F15554B7}" type="slidenum">
              <a:rPr lang="en-US" smtClean="0"/>
              <a:t>‹#›</a:t>
            </a:fld>
            <a:endParaRPr lang="en-US"/>
          </a:p>
        </p:txBody>
      </p:sp>
    </p:spTree>
    <p:extLst>
      <p:ext uri="{BB962C8B-B14F-4D97-AF65-F5344CB8AC3E}">
        <p14:creationId xmlns:p14="http://schemas.microsoft.com/office/powerpoint/2010/main" val="41652568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61B79E8-9682-49C9-8B56-9E5456FC1EC7}" type="datetimeFigureOut">
              <a:rPr lang="en-US" smtClean="0"/>
              <a:t>4/25/2018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C70FD38-A528-48DF-886F-BC23F15554B7}" type="slidenum">
              <a:rPr lang="en-US" smtClean="0"/>
              <a:t>‹#›</a:t>
            </a:fld>
            <a:endParaRPr lang="en-US"/>
          </a:p>
        </p:txBody>
      </p:sp>
    </p:spTree>
    <p:extLst>
      <p:ext uri="{BB962C8B-B14F-4D97-AF65-F5344CB8AC3E}">
        <p14:creationId xmlns:p14="http://schemas.microsoft.com/office/powerpoint/2010/main" val="13178528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smtClean="0"/>
              <a:t>Click to edit Master title style</a:t>
            </a:r>
            <a:endParaRPr lang="fi-FI"/>
          </a:p>
        </p:txBody>
      </p:sp>
      <p:sp>
        <p:nvSpPr>
          <p:cNvPr id="3" name="Content Placeholder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i-FI"/>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61B79E8-9682-49C9-8B56-9E5456FC1EC7}" type="datetimeFigureOut">
              <a:rPr lang="en-US" smtClean="0"/>
              <a:t>4/25/2018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C70FD38-A528-48DF-886F-BC23F15554B7}" type="slidenum">
              <a:rPr lang="en-US" smtClean="0"/>
              <a:t>‹#›</a:t>
            </a:fld>
            <a:endParaRPr lang="en-US"/>
          </a:p>
        </p:txBody>
      </p:sp>
    </p:spTree>
    <p:extLst>
      <p:ext uri="{BB962C8B-B14F-4D97-AF65-F5344CB8AC3E}">
        <p14:creationId xmlns:p14="http://schemas.microsoft.com/office/powerpoint/2010/main" val="31996456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smtClean="0"/>
              <a:t>Click to edit Master title style</a:t>
            </a:r>
            <a:endParaRPr lang="fi-FI"/>
          </a:p>
        </p:txBody>
      </p:sp>
      <p:sp>
        <p:nvSpPr>
          <p:cNvPr id="3" name="Picture Placeholder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fi-FI"/>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61B79E8-9682-49C9-8B56-9E5456FC1EC7}" type="datetimeFigureOut">
              <a:rPr lang="en-US" smtClean="0"/>
              <a:t>4/25/2018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C70FD38-A528-48DF-886F-BC23F15554B7}" type="slidenum">
              <a:rPr lang="en-US" smtClean="0"/>
              <a:t>‹#›</a:t>
            </a:fld>
            <a:endParaRPr lang="en-US"/>
          </a:p>
        </p:txBody>
      </p:sp>
    </p:spTree>
    <p:extLst>
      <p:ext uri="{BB962C8B-B14F-4D97-AF65-F5344CB8AC3E}">
        <p14:creationId xmlns:p14="http://schemas.microsoft.com/office/powerpoint/2010/main" val="13266462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l="-1000" r="-1000"/>
          </a:stretch>
        </a:blipFill>
        <a:effectLst/>
      </p:bgPr>
    </p:bg>
    <p:spTree>
      <p:nvGrpSpPr>
        <p:cNvPr id="1" name=""/>
        <p:cNvGrpSpPr/>
        <p:nvPr/>
      </p:nvGrpSpPr>
      <p:grpSpPr>
        <a:xfrm>
          <a:off x="0" y="0"/>
          <a:ext cx="0" cy="0"/>
          <a:chOff x="0" y="0"/>
          <a:chExt cx="0" cy="0"/>
        </a:xfrm>
      </p:grpSpPr>
      <p:sp>
        <p:nvSpPr>
          <p:cNvPr id="3" name="Freeform 2"/>
          <p:cNvSpPr/>
          <p:nvPr/>
        </p:nvSpPr>
        <p:spPr>
          <a:xfrm>
            <a:off x="0" y="1449360"/>
            <a:ext cx="9144000" cy="43826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FFFF">
              <a:alpha val="90000"/>
            </a:srgbClr>
          </a:solidFill>
          <a:ln>
            <a:noFill/>
            <a:prstDash val="solid"/>
          </a:ln>
        </p:spPr>
        <p:txBody>
          <a:bodyPr vert="horz" wrap="none" lIns="90000" tIns="46800" rIns="90000" bIns="46800" anchor="ctr" anchorCtr="0" compatLnSpc="1">
            <a:noAutofit/>
          </a:bodyPr>
          <a:lstStyle/>
          <a:p>
            <a:pPr marL="0" marR="0" lvl="0" indent="0" algn="l" rtl="0" hangingPunct="1">
              <a:lnSpc>
                <a:spcPct val="100000"/>
              </a:lnSpc>
              <a:spcBef>
                <a:spcPts val="0"/>
              </a:spcBef>
              <a:spcAft>
                <a:spcPts val="0"/>
              </a:spcAft>
              <a:buNone/>
              <a:tabLst>
                <a:tab pos="0" algn="l"/>
                <a:tab pos="914400" algn="l"/>
                <a:tab pos="1828800" algn="l"/>
                <a:tab pos="2743199" algn="l"/>
                <a:tab pos="3657600" algn="l"/>
                <a:tab pos="4572000" algn="l"/>
                <a:tab pos="5486399" algn="l"/>
                <a:tab pos="6400799" algn="l"/>
                <a:tab pos="7315200" algn="l"/>
                <a:tab pos="8229600" algn="l"/>
                <a:tab pos="9144000" algn="l"/>
                <a:tab pos="10058400" algn="l"/>
              </a:tabLst>
            </a:pPr>
            <a:endParaRPr lang="fi-FI" sz="1800" b="0" i="0" u="none" strike="noStrike" cap="none" baseline="0">
              <a:ln>
                <a:noFill/>
              </a:ln>
              <a:solidFill>
                <a:srgbClr val="333333"/>
              </a:solidFill>
              <a:latin typeface="Arial" pitchFamily="2"/>
              <a:ea typeface="Droid Sans Fallback" pitchFamily="2"/>
              <a:cs typeface="FreeSans" pitchFamily="2"/>
            </a:endParaRPr>
          </a:p>
        </p:txBody>
      </p:sp>
      <p:sp>
        <p:nvSpPr>
          <p:cNvPr id="4" name="Title Placeholder 3"/>
          <p:cNvSpPr txBox="1">
            <a:spLocks noGrp="1"/>
          </p:cNvSpPr>
          <p:nvPr>
            <p:ph type="title"/>
          </p:nvPr>
        </p:nvSpPr>
        <p:spPr>
          <a:xfrm>
            <a:off x="457200" y="274320"/>
            <a:ext cx="8229600" cy="1143000"/>
          </a:xfrm>
          <a:prstGeom prst="rect">
            <a:avLst/>
          </a:prstGeom>
          <a:noFill/>
          <a:ln>
            <a:noFill/>
          </a:ln>
        </p:spPr>
        <p:txBody>
          <a:bodyPr vert="horz" lIns="90000" tIns="46800" rIns="90000" bIns="46800" anchor="ctr" anchorCtr="0" compatLnSpc="1"/>
          <a:lstStyle/>
          <a:p>
            <a:endParaRPr lang="fi-FI"/>
          </a:p>
        </p:txBody>
      </p:sp>
      <p:sp>
        <p:nvSpPr>
          <p:cNvPr id="5" name="Text Placeholder 4"/>
          <p:cNvSpPr txBox="1">
            <a:spLocks noGrp="1"/>
          </p:cNvSpPr>
          <p:nvPr>
            <p:ph type="body" idx="1"/>
          </p:nvPr>
        </p:nvSpPr>
        <p:spPr>
          <a:xfrm>
            <a:off x="457200" y="1599840"/>
            <a:ext cx="8229600" cy="3700440"/>
          </a:xfrm>
          <a:prstGeom prst="rect">
            <a:avLst/>
          </a:prstGeom>
          <a:noFill/>
          <a:ln>
            <a:noFill/>
          </a:ln>
        </p:spPr>
        <p:txBody>
          <a:bodyPr vert="horz" lIns="90000" tIns="46800" rIns="90000" bIns="46800" anchor="t" anchorCtr="0" compatLnSpc="1">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i-FI"/>
          </a:p>
        </p:txBody>
      </p:sp>
      <p:sp>
        <p:nvSpPr>
          <p:cNvPr id="6" name="Date Placeholder 5"/>
          <p:cNvSpPr txBox="1">
            <a:spLocks noGrp="1"/>
          </p:cNvSpPr>
          <p:nvPr>
            <p:ph type="dt" sz="half" idx="2"/>
          </p:nvPr>
        </p:nvSpPr>
        <p:spPr>
          <a:xfrm>
            <a:off x="456839" y="6244920"/>
            <a:ext cx="2133720" cy="476280"/>
          </a:xfrm>
          <a:prstGeom prst="rect">
            <a:avLst/>
          </a:prstGeom>
          <a:noFill/>
          <a:ln>
            <a:noFill/>
          </a:ln>
        </p:spPr>
        <p:txBody>
          <a:bodyPr vert="horz" wrap="square" lIns="90000" tIns="46800" rIns="90000" bIns="46800" anchor="t" anchorCtr="0" compatLnSpc="1">
            <a:noAutofit/>
          </a:bodyPr>
          <a:lstStyle>
            <a:lvl1pPr marL="0" marR="0" lvl="0" indent="0" algn="l" rtl="0" hangingPunct="1">
              <a:lnSpc>
                <a:spcPct val="100000"/>
              </a:lnSpc>
              <a:spcBef>
                <a:spcPts val="0"/>
              </a:spcBef>
              <a:spcAft>
                <a:spcPts val="0"/>
              </a:spcAft>
              <a:buNone/>
              <a:tabLst>
                <a:tab pos="0" algn="l"/>
                <a:tab pos="914400" algn="l"/>
                <a:tab pos="1828800" algn="l"/>
                <a:tab pos="2743199" algn="l"/>
                <a:tab pos="3657600" algn="l"/>
                <a:tab pos="4572000" algn="l"/>
                <a:tab pos="5486399" algn="l"/>
                <a:tab pos="6400799" algn="l"/>
                <a:tab pos="7315200" algn="l"/>
                <a:tab pos="8229600" algn="l"/>
                <a:tab pos="9144000" algn="l"/>
                <a:tab pos="10058400" algn="l"/>
              </a:tabLst>
              <a:defRPr lang="en-US" sz="1800" b="0" i="0" u="none" strike="noStrike" baseline="0">
                <a:solidFill>
                  <a:srgbClr val="000000"/>
                </a:solidFill>
                <a:latin typeface="Arial" pitchFamily="2"/>
                <a:ea typeface="DejaVu Sans" pitchFamily="2"/>
                <a:cs typeface="DejaVu Sans" pitchFamily="2"/>
              </a:defRPr>
            </a:lvl1pPr>
          </a:lstStyle>
          <a:p>
            <a:fld id="{761B79E8-9682-49C9-8B56-9E5456FC1EC7}" type="datetimeFigureOut">
              <a:rPr lang="en-US" smtClean="0"/>
              <a:t>4/25/2018</a:t>
            </a:fld>
            <a:endParaRPr lang="en-US"/>
          </a:p>
        </p:txBody>
      </p:sp>
      <p:sp>
        <p:nvSpPr>
          <p:cNvPr id="7" name="Footer Placeholder 6"/>
          <p:cNvSpPr txBox="1">
            <a:spLocks noGrp="1"/>
          </p:cNvSpPr>
          <p:nvPr>
            <p:ph type="ftr" sz="quarter" idx="3"/>
          </p:nvPr>
        </p:nvSpPr>
        <p:spPr>
          <a:xfrm>
            <a:off x="3124079" y="6244920"/>
            <a:ext cx="2895839" cy="476280"/>
          </a:xfrm>
          <a:prstGeom prst="rect">
            <a:avLst/>
          </a:prstGeom>
          <a:noFill/>
          <a:ln>
            <a:noFill/>
          </a:ln>
        </p:spPr>
        <p:txBody>
          <a:bodyPr vert="horz" wrap="square" lIns="90000" tIns="46800" rIns="90000" bIns="46800" anchor="t" anchorCtr="0" compatLnSpc="1">
            <a:noAutofit/>
          </a:bodyPr>
          <a:lstStyle>
            <a:lvl1pPr marL="0" marR="0" lvl="0" indent="0" algn="l" rtl="0" hangingPunct="1">
              <a:lnSpc>
                <a:spcPct val="100000"/>
              </a:lnSpc>
              <a:spcBef>
                <a:spcPts val="0"/>
              </a:spcBef>
              <a:spcAft>
                <a:spcPts val="0"/>
              </a:spcAft>
              <a:buNone/>
              <a:tabLst>
                <a:tab pos="0" algn="l"/>
                <a:tab pos="914400" algn="l"/>
                <a:tab pos="1828800" algn="l"/>
                <a:tab pos="2743199" algn="l"/>
                <a:tab pos="3657600" algn="l"/>
                <a:tab pos="4572000" algn="l"/>
                <a:tab pos="5486399" algn="l"/>
                <a:tab pos="6400799" algn="l"/>
                <a:tab pos="7315200" algn="l"/>
                <a:tab pos="8229600" algn="l"/>
                <a:tab pos="9144000" algn="l"/>
                <a:tab pos="10058400" algn="l"/>
              </a:tabLst>
              <a:defRPr lang="en-US" sz="1800" b="0" i="0" u="none" strike="noStrike" baseline="0">
                <a:solidFill>
                  <a:srgbClr val="000000"/>
                </a:solidFill>
                <a:latin typeface="Arial" pitchFamily="2"/>
                <a:ea typeface="DejaVu Sans" pitchFamily="2"/>
                <a:cs typeface="DejaVu Sans" pitchFamily="2"/>
              </a:defRPr>
            </a:lvl1pPr>
          </a:lstStyle>
          <a:p>
            <a:endParaRPr lang="en-US"/>
          </a:p>
        </p:txBody>
      </p:sp>
      <p:sp>
        <p:nvSpPr>
          <p:cNvPr id="8" name="Slide Number Placeholder 7"/>
          <p:cNvSpPr txBox="1">
            <a:spLocks noGrp="1"/>
          </p:cNvSpPr>
          <p:nvPr>
            <p:ph type="sldNum" sz="quarter" idx="4"/>
          </p:nvPr>
        </p:nvSpPr>
        <p:spPr>
          <a:xfrm>
            <a:off x="6552719" y="6244920"/>
            <a:ext cx="2133720" cy="476280"/>
          </a:xfrm>
          <a:prstGeom prst="rect">
            <a:avLst/>
          </a:prstGeom>
          <a:noFill/>
          <a:ln>
            <a:noFill/>
          </a:ln>
        </p:spPr>
        <p:txBody>
          <a:bodyPr vert="horz" wrap="square" lIns="90000" tIns="46800" rIns="90000" bIns="46800" anchor="t" anchorCtr="0" compatLnSpc="1">
            <a:noAutofit/>
          </a:bodyPr>
          <a:lstStyle>
            <a:lvl1pPr marL="0" marR="0" lvl="0" indent="0" algn="l" rtl="0" hangingPunct="1">
              <a:lnSpc>
                <a:spcPct val="100000"/>
              </a:lnSpc>
              <a:spcBef>
                <a:spcPts val="0"/>
              </a:spcBef>
              <a:spcAft>
                <a:spcPts val="0"/>
              </a:spcAft>
              <a:buNone/>
              <a:tabLst>
                <a:tab pos="0" algn="l"/>
                <a:tab pos="914400" algn="l"/>
                <a:tab pos="1828800" algn="l"/>
                <a:tab pos="2743199" algn="l"/>
                <a:tab pos="3657600" algn="l"/>
                <a:tab pos="4572000" algn="l"/>
                <a:tab pos="5486399" algn="l"/>
                <a:tab pos="6400799" algn="l"/>
                <a:tab pos="7315200" algn="l"/>
                <a:tab pos="8229600" algn="l"/>
                <a:tab pos="9144000" algn="l"/>
                <a:tab pos="10058400" algn="l"/>
              </a:tabLst>
              <a:defRPr lang="en-US" sz="1800" b="0" i="0" u="none" strike="noStrike" baseline="0">
                <a:solidFill>
                  <a:srgbClr val="000000"/>
                </a:solidFill>
                <a:latin typeface="Arial" pitchFamily="2"/>
                <a:ea typeface="DejaVu Sans" pitchFamily="2"/>
                <a:cs typeface="DejaVu Sans" pitchFamily="2"/>
              </a:defRPr>
            </a:lvl1pPr>
          </a:lstStyle>
          <a:p>
            <a:fld id="{6C70FD38-A528-48DF-886F-BC23F15554B7}" type="slidenum">
              <a:rPr lang="en-US" smtClean="0"/>
              <a:t>‹#›</a:t>
            </a:fld>
            <a:endParaRPr lang="en-US"/>
          </a:p>
        </p:txBody>
      </p:sp>
    </p:spTree>
    <p:extLst>
      <p:ext uri="{BB962C8B-B14F-4D97-AF65-F5344CB8AC3E}">
        <p14:creationId xmlns:p14="http://schemas.microsoft.com/office/powerpoint/2010/main" val="75560642"/>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txStyles>
    <p:titleStyle>
      <a:lvl1pPr marL="0" marR="0" indent="0" algn="ctr" rtl="0" eaLnBrk="1" hangingPunct="1">
        <a:lnSpc>
          <a:spcPct val="100000"/>
        </a:lnSpc>
        <a:spcBef>
          <a:spcPts val="0"/>
        </a:spcBef>
        <a:spcAft>
          <a:spcPts val="0"/>
        </a:spcAft>
        <a:tabLst>
          <a:tab pos="0" algn="l"/>
          <a:tab pos="914400" algn="l"/>
          <a:tab pos="1828800" algn="l"/>
          <a:tab pos="2743199" algn="l"/>
          <a:tab pos="3657600" algn="l"/>
          <a:tab pos="4572000" algn="l"/>
          <a:tab pos="5486399" algn="l"/>
          <a:tab pos="6400799" algn="l"/>
          <a:tab pos="7315200" algn="l"/>
          <a:tab pos="8229600" algn="l"/>
          <a:tab pos="9144000" algn="l"/>
          <a:tab pos="10058400" algn="l"/>
        </a:tabLst>
        <a:defRPr lang="fi-FI" sz="4400" b="0" i="0" u="none" strike="noStrike" cap="none" baseline="0">
          <a:ln>
            <a:noFill/>
          </a:ln>
          <a:solidFill>
            <a:srgbClr val="66CCFF"/>
          </a:solidFill>
          <a:latin typeface="Arial" pitchFamily="2"/>
        </a:defRPr>
      </a:lvl1pPr>
    </p:titleStyle>
    <p:bodyStyle>
      <a:lvl1pPr marL="0" marR="0" indent="0" algn="l" rtl="0" eaLnBrk="1" hangingPunct="1">
        <a:lnSpc>
          <a:spcPct val="100000"/>
        </a:lnSpc>
        <a:spcBef>
          <a:spcPts val="799"/>
        </a:spcBef>
        <a:spcAft>
          <a:spcPts val="0"/>
        </a:spcAft>
        <a:tabLst>
          <a:tab pos="571320" algn="l"/>
          <a:tab pos="1485719" algn="l"/>
          <a:tab pos="2400119" algn="l"/>
          <a:tab pos="3314519" algn="l"/>
          <a:tab pos="4228919" algn="l"/>
          <a:tab pos="5143320" algn="l"/>
          <a:tab pos="6057720" algn="l"/>
          <a:tab pos="6972120" algn="l"/>
          <a:tab pos="7886520" algn="l"/>
          <a:tab pos="8800920" algn="l"/>
          <a:tab pos="9715320" algn="l"/>
        </a:tabLst>
        <a:defRPr lang="fi-FI" sz="3200" b="0" i="0" u="none" strike="noStrike" cap="none" baseline="0">
          <a:ln>
            <a:noFill/>
          </a:ln>
          <a:solidFill>
            <a:srgbClr val="333333"/>
          </a:solidFill>
          <a:latin typeface="Arial" pitchFamily="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i-FI"/>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hyperlink" Target="mailto:jussi.rasku@sepeliry.fi" TargetMode="External"/><Relationship Id="rId7"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2.jpeg"/><Relationship Id="rId10" Type="http://schemas.openxmlformats.org/officeDocument/2006/relationships/image" Target="../media/image7.png"/><Relationship Id="rId4" Type="http://schemas.openxmlformats.org/officeDocument/2006/relationships/hyperlink" Target="mailto:tiedustelut@sepeliry.fi" TargetMode="External"/><Relationship Id="rId9"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hyperlink" Target="https://youtu.be/yxpW2ltDNow" TargetMode="External"/><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6.xml"/><Relationship Id="rId5" Type="http://schemas.openxmlformats.org/officeDocument/2006/relationships/image" Target="../media/image25.png"/><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30.jpeg"/></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28.jpeg"/><Relationship Id="rId5" Type="http://schemas.openxmlformats.org/officeDocument/2006/relationships/image" Target="../media/image35.png"/><Relationship Id="rId4" Type="http://schemas.openxmlformats.org/officeDocument/2006/relationships/image" Target="../media/image34.png"/></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2.xml"/><Relationship Id="rId1" Type="http://schemas.openxmlformats.org/officeDocument/2006/relationships/slideLayout" Target="../slideLayouts/slideLayout3.xml"/><Relationship Id="rId5" Type="http://schemas.openxmlformats.org/officeDocument/2006/relationships/hyperlink" Target="mailto:tiedustelut@sepeliry.fi" TargetMode="External"/><Relationship Id="rId4" Type="http://schemas.openxmlformats.org/officeDocument/2006/relationships/hyperlink" Target="mailto:jussi.rasku@sepeliry.fi"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0" y="5733256"/>
            <a:ext cx="9144000" cy="1124744"/>
          </a:xfrm>
          <a:prstGeom prst="rect">
            <a:avLst/>
          </a:prstGeom>
          <a:solidFill>
            <a:schemeClr val="bg1"/>
          </a:solidFill>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fi-FI"/>
          </a:p>
        </p:txBody>
      </p:sp>
      <p:sp>
        <p:nvSpPr>
          <p:cNvPr id="4" name="Title 3"/>
          <p:cNvSpPr>
            <a:spLocks noGrp="1"/>
          </p:cNvSpPr>
          <p:nvPr>
            <p:ph type="ctrTitle"/>
          </p:nvPr>
        </p:nvSpPr>
        <p:spPr>
          <a:xfrm>
            <a:off x="-15406" y="1412776"/>
            <a:ext cx="9153935" cy="2111999"/>
          </a:xfrm>
        </p:spPr>
        <p:txBody>
          <a:bodyPr/>
          <a:lstStyle/>
          <a:p>
            <a:r>
              <a:rPr lang="fi-FI" sz="4400" dirty="0" smtClean="0">
                <a:solidFill>
                  <a:srgbClr val="FF0066"/>
                </a:solidFill>
                <a:latin typeface="Consolas" panose="020B0609020204030204" pitchFamily="49" charset="0"/>
                <a:cs typeface="Consolas" panose="020B0609020204030204" pitchFamily="49" charset="0"/>
              </a:rPr>
              <a:t>Pelien suunnittelun teoriaa</a:t>
            </a:r>
            <a:r>
              <a:rPr lang="fi-FI" sz="4800" dirty="0" smtClean="0">
                <a:solidFill>
                  <a:srgbClr val="FF0066"/>
                </a:solidFill>
                <a:latin typeface="Consolas" panose="020B0609020204030204" pitchFamily="49" charset="0"/>
                <a:cs typeface="Consolas" panose="020B0609020204030204" pitchFamily="49" charset="0"/>
              </a:rPr>
              <a:t/>
            </a:r>
            <a:br>
              <a:rPr lang="fi-FI" sz="4800" dirty="0" smtClean="0">
                <a:solidFill>
                  <a:srgbClr val="FF0066"/>
                </a:solidFill>
                <a:latin typeface="Consolas" panose="020B0609020204030204" pitchFamily="49" charset="0"/>
                <a:cs typeface="Consolas" panose="020B0609020204030204" pitchFamily="49" charset="0"/>
              </a:rPr>
            </a:br>
            <a:r>
              <a:rPr lang="fi-FI" sz="3200" dirty="0" smtClean="0">
                <a:solidFill>
                  <a:srgbClr val="FF0066"/>
                </a:solidFill>
                <a:latin typeface="Consolas" panose="020B0609020204030204" pitchFamily="49" charset="0"/>
                <a:cs typeface="Consolas" panose="020B0609020204030204" pitchFamily="49" charset="0"/>
              </a:rPr>
              <a:t>ja vähän käytäntöäkin</a:t>
            </a:r>
            <a:r>
              <a:rPr lang="fi-FI" sz="1600" dirty="0"/>
              <a:t/>
            </a:r>
            <a:br>
              <a:rPr lang="fi-FI" sz="1600" dirty="0"/>
            </a:br>
            <a:endParaRPr lang="fi-FI" sz="1600" dirty="0"/>
          </a:p>
        </p:txBody>
      </p:sp>
      <p:sp>
        <p:nvSpPr>
          <p:cNvPr id="5" name="Subtitle 4"/>
          <p:cNvSpPr>
            <a:spLocks noGrp="1"/>
          </p:cNvSpPr>
          <p:nvPr>
            <p:ph type="subTitle" idx="1"/>
          </p:nvPr>
        </p:nvSpPr>
        <p:spPr>
          <a:xfrm>
            <a:off x="262099" y="4247180"/>
            <a:ext cx="8640960" cy="790208"/>
          </a:xfrm>
        </p:spPr>
        <p:txBody>
          <a:bodyPr/>
          <a:lstStyle/>
          <a:p>
            <a:pPr algn="l"/>
            <a:r>
              <a:rPr lang="fi-FI" sz="2000" b="1" dirty="0" smtClean="0"/>
              <a:t>Peliyrittäjyys-</a:t>
            </a:r>
            <a:br>
              <a:rPr lang="fi-FI" sz="2000" b="1" dirty="0" smtClean="0"/>
            </a:br>
            <a:r>
              <a:rPr lang="fi-FI" sz="2000" b="1" dirty="0" smtClean="0"/>
              <a:t>tapahtuma</a:t>
            </a:r>
            <a:r>
              <a:rPr lang="fi-FI" sz="2000" dirty="0" smtClean="0"/>
              <a:t>,		</a:t>
            </a:r>
            <a:r>
              <a:rPr lang="fi-FI" sz="2000" dirty="0" smtClean="0"/>
              <a:t>				</a:t>
            </a:r>
            <a:r>
              <a:rPr lang="fi-FI" sz="2000" dirty="0" smtClean="0"/>
              <a:t>	</a:t>
            </a:r>
            <a:r>
              <a:rPr lang="fi-FI" sz="2000" dirty="0" err="1" smtClean="0"/>
              <a:t>Frami</a:t>
            </a:r>
            <a:r>
              <a:rPr lang="fi-FI" sz="2000" dirty="0" smtClean="0"/>
              <a:t> </a:t>
            </a:r>
            <a:r>
              <a:rPr lang="fi-FI" sz="2000" dirty="0" smtClean="0"/>
              <a:t>D</a:t>
            </a:r>
            <a:br>
              <a:rPr lang="fi-FI" sz="2000" dirty="0" smtClean="0"/>
            </a:br>
            <a:r>
              <a:rPr lang="fi-FI" sz="2000" dirty="0" smtClean="0"/>
              <a:t>Jussi </a:t>
            </a:r>
            <a:r>
              <a:rPr lang="fi-FI" sz="2000" dirty="0" err="1" smtClean="0"/>
              <a:t>Rasku</a:t>
            </a:r>
            <a:r>
              <a:rPr lang="fi-FI" sz="2000" dirty="0" smtClean="0"/>
              <a:t> </a:t>
            </a:r>
            <a:r>
              <a:rPr lang="fi-FI" sz="2000" dirty="0" smtClean="0"/>
              <a:t>	</a:t>
            </a:r>
            <a:r>
              <a:rPr lang="fi-FI" sz="2000" dirty="0" smtClean="0"/>
              <a:t>	</a:t>
            </a:r>
            <a:r>
              <a:rPr lang="fi-FI" sz="2000" dirty="0" smtClean="0"/>
              <a:t>					</a:t>
            </a:r>
            <a:r>
              <a:rPr lang="fi-FI" sz="2000" dirty="0" smtClean="0"/>
              <a:t>26</a:t>
            </a:r>
            <a:r>
              <a:rPr lang="fi-FI" sz="2000" dirty="0" smtClean="0"/>
              <a:t>.4.2018</a:t>
            </a:r>
          </a:p>
          <a:p>
            <a:pPr algn="l"/>
            <a:r>
              <a:rPr lang="fi-FI" sz="2000" dirty="0" smtClean="0">
                <a:hlinkClick r:id="rId3"/>
              </a:rPr>
              <a:t>jussi.rasku@sepeliry.fi</a:t>
            </a:r>
            <a:r>
              <a:rPr lang="fi-FI" sz="2000" dirty="0"/>
              <a:t> </a:t>
            </a:r>
            <a:r>
              <a:rPr lang="fi-FI" sz="2000" dirty="0" smtClean="0"/>
              <a:t>/ </a:t>
            </a:r>
            <a:r>
              <a:rPr lang="fi-FI" sz="2000" dirty="0" smtClean="0">
                <a:hlinkClick r:id="rId4"/>
              </a:rPr>
              <a:t>tiedustelut@sepeliry.fi</a:t>
            </a:r>
            <a:r>
              <a:rPr lang="fi-FI" sz="2000" dirty="0" smtClean="0"/>
              <a:t> </a:t>
            </a:r>
            <a:endParaRPr lang="en-US" sz="2000" dirty="0"/>
          </a:p>
          <a:p>
            <a:pPr algn="l"/>
            <a:endParaRPr lang="en-US" sz="2000" dirty="0" smtClean="0"/>
          </a:p>
          <a:p>
            <a:pPr algn="l"/>
            <a:endParaRPr lang="fi-FI" sz="2000" dirty="0" smtClean="0"/>
          </a:p>
        </p:txBody>
      </p:sp>
      <p:pic>
        <p:nvPicPr>
          <p:cNvPr id="1026" name="Picture 2" descr="Maakuntakirjasto_logo_vaaka_CMYK.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14069" y="6145407"/>
            <a:ext cx="1957805" cy="730915"/>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10125" y="3356992"/>
            <a:ext cx="2523749" cy="1463043"/>
          </a:xfrm>
          <a:prstGeom prst="rect">
            <a:avLst/>
          </a:prstGeom>
        </p:spPr>
      </p:pic>
      <p:pic>
        <p:nvPicPr>
          <p:cNvPr id="9" name="Picture 8"/>
          <p:cNvPicPr>
            <a:picLocks noChangeAspect="1"/>
          </p:cNvPicPr>
          <p:nvPr/>
        </p:nvPicPr>
        <p:blipFill>
          <a:blip r:embed="rId7"/>
          <a:stretch>
            <a:fillRect/>
          </a:stretch>
        </p:blipFill>
        <p:spPr>
          <a:xfrm>
            <a:off x="2546309" y="6075641"/>
            <a:ext cx="1037655" cy="681379"/>
          </a:xfrm>
          <a:prstGeom prst="rect">
            <a:avLst/>
          </a:prstGeom>
        </p:spPr>
      </p:pic>
      <p:pic>
        <p:nvPicPr>
          <p:cNvPr id="11" name="Picture 2" descr="Kuvahaun tulos haulle epky logo"/>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62099" y="6145407"/>
            <a:ext cx="2185061" cy="54184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p:cNvPicPr>
            <a:picLocks noChangeAspect="1"/>
          </p:cNvPicPr>
          <p:nvPr/>
        </p:nvPicPr>
        <p:blipFill>
          <a:blip r:embed="rId9"/>
          <a:stretch>
            <a:fillRect/>
          </a:stretch>
        </p:blipFill>
        <p:spPr>
          <a:xfrm>
            <a:off x="5896251" y="6145407"/>
            <a:ext cx="1312191" cy="621104"/>
          </a:xfrm>
          <a:prstGeom prst="rect">
            <a:avLst/>
          </a:prstGeom>
        </p:spPr>
      </p:pic>
      <p:pic>
        <p:nvPicPr>
          <p:cNvPr id="14" name="Picture 13"/>
          <p:cNvPicPr>
            <a:picLocks noChangeAspect="1"/>
          </p:cNvPicPr>
          <p:nvPr/>
        </p:nvPicPr>
        <p:blipFill>
          <a:blip r:embed="rId10"/>
          <a:stretch>
            <a:fillRect/>
          </a:stretch>
        </p:blipFill>
        <p:spPr>
          <a:xfrm>
            <a:off x="7358521" y="6100802"/>
            <a:ext cx="1572965" cy="676375"/>
          </a:xfrm>
          <a:prstGeom prst="rect">
            <a:avLst/>
          </a:prstGeom>
        </p:spPr>
      </p:pic>
    </p:spTree>
    <p:extLst>
      <p:ext uri="{BB962C8B-B14F-4D97-AF65-F5344CB8AC3E}">
        <p14:creationId xmlns:p14="http://schemas.microsoft.com/office/powerpoint/2010/main" val="156617481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z="4000" b="1" dirty="0"/>
              <a:t>DeepMind Atari Deep Q </a:t>
            </a:r>
            <a:r>
              <a:rPr lang="en-US" sz="4000" b="1" dirty="0" smtClean="0"/>
              <a:t>Learner</a:t>
            </a:r>
            <a:endParaRPr lang="en-US" sz="4000" dirty="0"/>
          </a:p>
        </p:txBody>
      </p:sp>
      <p:pic>
        <p:nvPicPr>
          <p:cNvPr id="5" name="Content Placeholder 4"/>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1979712" y="1405602"/>
            <a:ext cx="4464050" cy="5327650"/>
          </a:xfrm>
        </p:spPr>
      </p:pic>
      <p:pic>
        <p:nvPicPr>
          <p:cNvPr id="7" name="Picture 6"/>
          <p:cNvPicPr>
            <a:picLocks noChangeAspect="1"/>
          </p:cNvPicPr>
          <p:nvPr/>
        </p:nvPicPr>
        <p:blipFill>
          <a:blip r:embed="rId4"/>
          <a:stretch>
            <a:fillRect/>
          </a:stretch>
        </p:blipFill>
        <p:spPr>
          <a:xfrm rot="1613216">
            <a:off x="-2687452" y="3606915"/>
            <a:ext cx="2667372" cy="2667372"/>
          </a:xfrm>
          <a:prstGeom prst="rect">
            <a:avLst/>
          </a:prstGeom>
        </p:spPr>
      </p:pic>
      <p:sp>
        <p:nvSpPr>
          <p:cNvPr id="8" name="Rectangle 7"/>
          <p:cNvSpPr/>
          <p:nvPr/>
        </p:nvSpPr>
        <p:spPr>
          <a:xfrm>
            <a:off x="6660232" y="2204864"/>
            <a:ext cx="2483768" cy="2308324"/>
          </a:xfrm>
          <a:prstGeom prst="rect">
            <a:avLst/>
          </a:prstGeom>
        </p:spPr>
        <p:txBody>
          <a:bodyPr wrap="square">
            <a:spAutoFit/>
          </a:bodyPr>
          <a:lstStyle/>
          <a:p>
            <a:r>
              <a:rPr lang="en-US" b="1" i="1" dirty="0" err="1" smtClean="0">
                <a:solidFill>
                  <a:srgbClr val="222222"/>
                </a:solidFill>
                <a:latin typeface="Arial" panose="020B0604020202020204" pitchFamily="34" charset="0"/>
              </a:rPr>
              <a:t>Kts</a:t>
            </a:r>
            <a:r>
              <a:rPr lang="en-US" b="1" i="1" dirty="0" smtClean="0">
                <a:solidFill>
                  <a:srgbClr val="222222"/>
                </a:solidFill>
                <a:latin typeface="Arial" panose="020B0604020202020204" pitchFamily="34" charset="0"/>
              </a:rPr>
              <a:t>. </a:t>
            </a:r>
            <a:r>
              <a:rPr lang="en-US" b="1" i="1" dirty="0" err="1" smtClean="0">
                <a:solidFill>
                  <a:srgbClr val="222222"/>
                </a:solidFill>
                <a:latin typeface="Arial" panose="020B0604020202020204" pitchFamily="34" charset="0"/>
              </a:rPr>
              <a:t>esim</a:t>
            </a:r>
            <a:r>
              <a:rPr lang="en-US" b="1" i="1" dirty="0" smtClean="0">
                <a:solidFill>
                  <a:srgbClr val="222222"/>
                </a:solidFill>
                <a:latin typeface="Arial" panose="020B0604020202020204" pitchFamily="34" charset="0"/>
              </a:rPr>
              <a:t>:</a:t>
            </a:r>
            <a:r>
              <a:rPr lang="en-US" dirty="0" smtClean="0">
                <a:solidFill>
                  <a:srgbClr val="222222"/>
                </a:solidFill>
                <a:latin typeface="Arial" panose="020B0604020202020204" pitchFamily="34" charset="0"/>
              </a:rPr>
              <a:t/>
            </a:r>
            <a:br>
              <a:rPr lang="en-US" dirty="0" smtClean="0">
                <a:solidFill>
                  <a:srgbClr val="222222"/>
                </a:solidFill>
                <a:latin typeface="Arial" panose="020B0604020202020204" pitchFamily="34" charset="0"/>
              </a:rPr>
            </a:br>
            <a:r>
              <a:rPr lang="en-US" dirty="0" smtClean="0">
                <a:solidFill>
                  <a:srgbClr val="222222"/>
                </a:solidFill>
                <a:latin typeface="Arial" panose="020B0604020202020204" pitchFamily="34" charset="0"/>
              </a:rPr>
              <a:t>Liu</a:t>
            </a:r>
            <a:r>
              <a:rPr lang="en-US" dirty="0">
                <a:solidFill>
                  <a:srgbClr val="222222"/>
                </a:solidFill>
                <a:latin typeface="Arial" panose="020B0604020202020204" pitchFamily="34" charset="0"/>
              </a:rPr>
              <a:t>, J., </a:t>
            </a:r>
            <a:r>
              <a:rPr lang="en-US" dirty="0" err="1">
                <a:solidFill>
                  <a:srgbClr val="222222"/>
                </a:solidFill>
                <a:latin typeface="Arial" panose="020B0604020202020204" pitchFamily="34" charset="0"/>
              </a:rPr>
              <a:t>Togelius</a:t>
            </a:r>
            <a:r>
              <a:rPr lang="en-US" dirty="0">
                <a:solidFill>
                  <a:srgbClr val="222222"/>
                </a:solidFill>
                <a:latin typeface="Arial" panose="020B0604020202020204" pitchFamily="34" charset="0"/>
              </a:rPr>
              <a:t>, J., Pérez-</a:t>
            </a:r>
            <a:r>
              <a:rPr lang="en-US" dirty="0" err="1">
                <a:solidFill>
                  <a:srgbClr val="222222"/>
                </a:solidFill>
                <a:latin typeface="Arial" panose="020B0604020202020204" pitchFamily="34" charset="0"/>
              </a:rPr>
              <a:t>Liébana</a:t>
            </a:r>
            <a:r>
              <a:rPr lang="en-US" dirty="0">
                <a:solidFill>
                  <a:srgbClr val="222222"/>
                </a:solidFill>
                <a:latin typeface="Arial" panose="020B0604020202020204" pitchFamily="34" charset="0"/>
              </a:rPr>
              <a:t>, D., &amp; Lucas, S. M. (</a:t>
            </a:r>
            <a:r>
              <a:rPr lang="en-US" dirty="0" smtClean="0">
                <a:solidFill>
                  <a:srgbClr val="222222"/>
                </a:solidFill>
                <a:latin typeface="Arial" panose="020B0604020202020204" pitchFamily="34" charset="0"/>
              </a:rPr>
              <a:t>2017). </a:t>
            </a:r>
            <a:r>
              <a:rPr lang="en-US" i="1" dirty="0">
                <a:solidFill>
                  <a:srgbClr val="222222"/>
                </a:solidFill>
                <a:latin typeface="Arial" panose="020B0604020202020204" pitchFamily="34" charset="0"/>
              </a:rPr>
              <a:t>Evolving game skill-depth using general video game </a:t>
            </a:r>
            <a:r>
              <a:rPr lang="en-US" i="1" dirty="0" smtClean="0">
                <a:solidFill>
                  <a:srgbClr val="222222"/>
                </a:solidFill>
                <a:latin typeface="Arial" panose="020B0604020202020204" pitchFamily="34" charset="0"/>
              </a:rPr>
              <a:t>AI </a:t>
            </a:r>
            <a:r>
              <a:rPr lang="en-US" i="1" dirty="0">
                <a:solidFill>
                  <a:srgbClr val="222222"/>
                </a:solidFill>
                <a:latin typeface="Arial" panose="020B0604020202020204" pitchFamily="34" charset="0"/>
              </a:rPr>
              <a:t>agents.</a:t>
            </a:r>
            <a:r>
              <a:rPr lang="en-US" dirty="0">
                <a:solidFill>
                  <a:srgbClr val="222222"/>
                </a:solidFill>
                <a:latin typeface="Arial" panose="020B0604020202020204" pitchFamily="34" charset="0"/>
              </a:rPr>
              <a:t> In </a:t>
            </a:r>
            <a:r>
              <a:rPr lang="en-US" i="1" dirty="0" smtClean="0">
                <a:solidFill>
                  <a:srgbClr val="222222"/>
                </a:solidFill>
                <a:latin typeface="Arial" panose="020B0604020202020204" pitchFamily="34" charset="0"/>
              </a:rPr>
              <a:t>CEC / </a:t>
            </a:r>
            <a:r>
              <a:rPr lang="en-US" dirty="0" smtClean="0">
                <a:solidFill>
                  <a:srgbClr val="222222"/>
                </a:solidFill>
                <a:latin typeface="Arial" panose="020B0604020202020204" pitchFamily="34" charset="0"/>
              </a:rPr>
              <a:t>IEEE</a:t>
            </a:r>
            <a:r>
              <a:rPr lang="en-US" dirty="0">
                <a:solidFill>
                  <a:srgbClr val="222222"/>
                </a:solidFill>
                <a:latin typeface="Arial" panose="020B0604020202020204" pitchFamily="34" charset="0"/>
              </a:rPr>
              <a:t>.</a:t>
            </a:r>
            <a:endParaRPr lang="en-US" dirty="0"/>
          </a:p>
        </p:txBody>
      </p:sp>
    </p:spTree>
    <p:extLst>
      <p:ext uri="{BB962C8B-B14F-4D97-AF65-F5344CB8AC3E}">
        <p14:creationId xmlns:p14="http://schemas.microsoft.com/office/powerpoint/2010/main" val="22981066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2.77778E-7 -3.7037E-7 L 0.26389 0.01157 " pathEditMode="relative" rAng="0" ptsTypes="AA">
                                      <p:cBhvr>
                                        <p:cTn id="6" dur="2000" fill="hold"/>
                                        <p:tgtEl>
                                          <p:spTgt spid="7"/>
                                        </p:tgtEl>
                                        <p:attrNameLst>
                                          <p:attrName>ppt_x</p:attrName>
                                          <p:attrName>ppt_y</p:attrName>
                                        </p:attrNameLst>
                                      </p:cBhvr>
                                      <p:rCtr x="13194" y="579"/>
                                    </p:animMotion>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l"/>
            <a:r>
              <a:rPr lang="fi-FI" sz="2700" dirty="0">
                <a:solidFill>
                  <a:srgbClr val="FF0066"/>
                </a:solidFill>
                <a:latin typeface="Consolas" panose="020B0609020204030204" pitchFamily="49" charset="0"/>
                <a:cs typeface="Consolas" panose="020B0609020204030204" pitchFamily="49" charset="0"/>
              </a:rPr>
              <a:t>Osa </a:t>
            </a:r>
            <a:r>
              <a:rPr lang="fi-FI" sz="2700" dirty="0" smtClean="0">
                <a:solidFill>
                  <a:srgbClr val="FF0066"/>
                </a:solidFill>
                <a:latin typeface="Consolas" panose="020B0609020204030204" pitchFamily="49" charset="0"/>
                <a:cs typeface="Consolas" panose="020B0609020204030204" pitchFamily="49" charset="0"/>
              </a:rPr>
              <a:t>2 </a:t>
            </a:r>
            <a:r>
              <a:rPr lang="fi-FI" sz="2700" dirty="0">
                <a:solidFill>
                  <a:srgbClr val="FF0066"/>
                </a:solidFill>
                <a:latin typeface="Consolas" panose="020B0609020204030204" pitchFamily="49" charset="0"/>
                <a:cs typeface="Consolas" panose="020B0609020204030204" pitchFamily="49" charset="0"/>
              </a:rPr>
              <a:t>: </a:t>
            </a:r>
            <a:r>
              <a:rPr lang="fi-FI" sz="2700" dirty="0" smtClean="0">
                <a:solidFill>
                  <a:srgbClr val="FF0066"/>
                </a:solidFill>
                <a:latin typeface="Consolas" panose="020B0609020204030204" pitchFamily="49" charset="0"/>
                <a:cs typeface="Consolas" panose="020B0609020204030204" pitchFamily="49" charset="0"/>
              </a:rPr>
              <a:t>Pelaajatyypit ja vaikuttimet </a:t>
            </a:r>
            <a:endParaRPr lang="en-US" sz="3300" dirty="0"/>
          </a:p>
        </p:txBody>
      </p:sp>
      <p:sp>
        <p:nvSpPr>
          <p:cNvPr id="5" name="Text Placeholder 4"/>
          <p:cNvSpPr>
            <a:spLocks noGrp="1"/>
          </p:cNvSpPr>
          <p:nvPr>
            <p:ph type="body" idx="1"/>
          </p:nvPr>
        </p:nvSpPr>
        <p:spPr/>
        <p:txBody>
          <a:bodyPr/>
          <a:lstStyle/>
          <a:p>
            <a:r>
              <a:rPr lang="fi-FI" sz="2000" dirty="0" smtClean="0"/>
              <a:t>Tunne </a:t>
            </a:r>
            <a:r>
              <a:rPr lang="fi-FI" sz="2000" dirty="0" smtClean="0"/>
              <a:t>yleisösi ja ihmisten käyttäytymismallit</a:t>
            </a:r>
            <a:endParaRPr lang="en-US" sz="2000" dirty="0"/>
          </a:p>
        </p:txBody>
      </p:sp>
      <p:pic>
        <p:nvPicPr>
          <p:cNvPr id="2" name="Picture 1"/>
          <p:cNvPicPr>
            <a:picLocks noChangeAspect="1"/>
          </p:cNvPicPr>
          <p:nvPr/>
        </p:nvPicPr>
        <p:blipFill>
          <a:blip r:embed="rId2"/>
          <a:stretch>
            <a:fillRect/>
          </a:stretch>
        </p:blipFill>
        <p:spPr>
          <a:xfrm>
            <a:off x="1043608" y="2060848"/>
            <a:ext cx="5904656" cy="2019392"/>
          </a:xfrm>
          <a:prstGeom prst="rect">
            <a:avLst/>
          </a:prstGeom>
        </p:spPr>
      </p:pic>
    </p:spTree>
    <p:extLst>
      <p:ext uri="{BB962C8B-B14F-4D97-AF65-F5344CB8AC3E}">
        <p14:creationId xmlns:p14="http://schemas.microsoft.com/office/powerpoint/2010/main" val="11069173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66493" y="5998580"/>
            <a:ext cx="4421531" cy="300082"/>
          </a:xfrm>
          <a:prstGeom prst="rect">
            <a:avLst/>
          </a:prstGeom>
        </p:spPr>
        <p:txBody>
          <a:bodyPr wrap="none">
            <a:spAutoFit/>
          </a:bodyPr>
          <a:lstStyle/>
          <a:p>
            <a:r>
              <a:rPr lang="en-US" sz="1350" dirty="0" err="1" smtClean="0"/>
              <a:t>Kuvan</a:t>
            </a:r>
            <a:r>
              <a:rPr lang="en-US" sz="1350" dirty="0" smtClean="0"/>
              <a:t> </a:t>
            </a:r>
            <a:r>
              <a:rPr lang="en-US" sz="1350" dirty="0" err="1" smtClean="0"/>
              <a:t>lähde</a:t>
            </a:r>
            <a:r>
              <a:rPr lang="en-US" sz="1350" dirty="0"/>
              <a:t>: </a:t>
            </a:r>
            <a:r>
              <a:rPr lang="en-US" sz="1350" i="1" dirty="0"/>
              <a:t>Extra Credits - </a:t>
            </a:r>
            <a:r>
              <a:rPr lang="en-US" sz="1350" i="1" dirty="0">
                <a:hlinkClick r:id="rId3"/>
              </a:rPr>
              <a:t>https</a:t>
            </a:r>
            <a:r>
              <a:rPr lang="en-US" sz="1350" i="1" dirty="0">
                <a:hlinkClick r:id="rId3"/>
              </a:rPr>
              <a:t>://</a:t>
            </a:r>
            <a:r>
              <a:rPr lang="en-US" sz="1350" i="1" dirty="0">
                <a:hlinkClick r:id="rId3"/>
              </a:rPr>
              <a:t>youtu.be/yxpW2ltDNow</a:t>
            </a:r>
            <a:r>
              <a:rPr lang="en-US" sz="1350" i="1" dirty="0"/>
              <a:t> </a:t>
            </a:r>
            <a:endParaRPr lang="en-US" sz="1350" i="1" dirty="0"/>
          </a:p>
        </p:txBody>
      </p:sp>
      <p:sp>
        <p:nvSpPr>
          <p:cNvPr id="4" name="Rectangle 3"/>
          <p:cNvSpPr/>
          <p:nvPr/>
        </p:nvSpPr>
        <p:spPr>
          <a:xfrm>
            <a:off x="4788024" y="6348756"/>
            <a:ext cx="4572000" cy="523220"/>
          </a:xfrm>
          <a:prstGeom prst="rect">
            <a:avLst/>
          </a:prstGeom>
        </p:spPr>
        <p:txBody>
          <a:bodyPr>
            <a:spAutoFit/>
          </a:bodyPr>
          <a:lstStyle/>
          <a:p>
            <a:r>
              <a:rPr lang="en-US" sz="1400" dirty="0"/>
              <a:t>Bartle, R. (1996). Hearts, clubs, diamonds, spades: Players who suit MUDs. </a:t>
            </a:r>
            <a:r>
              <a:rPr lang="en-US" sz="1400" i="1" dirty="0"/>
              <a:t>Journal of MUD research</a:t>
            </a:r>
            <a:r>
              <a:rPr lang="en-US" sz="1400" dirty="0"/>
              <a:t>, </a:t>
            </a:r>
            <a:r>
              <a:rPr lang="en-US" sz="1400" i="1" dirty="0"/>
              <a:t>1</a:t>
            </a:r>
            <a:r>
              <a:rPr lang="en-US" sz="1400" dirty="0"/>
              <a:t>(1), 19.</a:t>
            </a:r>
            <a:endParaRPr lang="en-US" sz="1350" dirty="0"/>
          </a:p>
        </p:txBody>
      </p:sp>
      <p:pic>
        <p:nvPicPr>
          <p:cNvPr id="5" name="Picture 4"/>
          <p:cNvPicPr>
            <a:picLocks noChangeAspect="1"/>
          </p:cNvPicPr>
          <p:nvPr/>
        </p:nvPicPr>
        <p:blipFill>
          <a:blip r:embed="rId4"/>
          <a:stretch>
            <a:fillRect/>
          </a:stretch>
        </p:blipFill>
        <p:spPr>
          <a:xfrm>
            <a:off x="179512" y="908720"/>
            <a:ext cx="8642696" cy="4896544"/>
          </a:xfrm>
          <a:prstGeom prst="rect">
            <a:avLst/>
          </a:prstGeom>
        </p:spPr>
      </p:pic>
    </p:spTree>
    <p:extLst>
      <p:ext uri="{BB962C8B-B14F-4D97-AF65-F5344CB8AC3E}">
        <p14:creationId xmlns:p14="http://schemas.microsoft.com/office/powerpoint/2010/main" val="22714434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i-FI" dirty="0" smtClean="0"/>
              <a:t>Miksi pelataan?</a:t>
            </a:r>
            <a:endParaRPr lang="en-US" dirty="0"/>
          </a:p>
        </p:txBody>
      </p:sp>
      <p:sp>
        <p:nvSpPr>
          <p:cNvPr id="3" name="Content Placeholder 2"/>
          <p:cNvSpPr>
            <a:spLocks noGrp="1"/>
          </p:cNvSpPr>
          <p:nvPr>
            <p:ph idx="1"/>
          </p:nvPr>
        </p:nvSpPr>
        <p:spPr>
          <a:xfrm>
            <a:off x="457200" y="1484784"/>
            <a:ext cx="8229600" cy="3700440"/>
          </a:xfrm>
        </p:spPr>
        <p:txBody>
          <a:bodyPr/>
          <a:lstStyle/>
          <a:p>
            <a:r>
              <a:rPr lang="fi-FI" sz="3600" i="1" dirty="0" smtClean="0"/>
              <a:t>Muita ihan hyviä syitä </a:t>
            </a:r>
            <a:r>
              <a:rPr lang="fi-FI" sz="3600" i="1" dirty="0"/>
              <a:t>pelata</a:t>
            </a:r>
            <a:r>
              <a:rPr lang="fi-FI" sz="3600" i="1" dirty="0" smtClean="0"/>
              <a:t>:</a:t>
            </a:r>
          </a:p>
          <a:p>
            <a:pPr marL="457200" indent="-457200">
              <a:buFont typeface="Arial" panose="020B0604020202020204" pitchFamily="34" charset="0"/>
              <a:buChar char="•"/>
            </a:pPr>
            <a:r>
              <a:rPr lang="fi-FI" sz="3600" dirty="0" smtClean="0"/>
              <a:t>Harjoittelu</a:t>
            </a:r>
          </a:p>
          <a:p>
            <a:pPr marL="457200" indent="-457200">
              <a:buFont typeface="Arial" panose="020B0604020202020204" pitchFamily="34" charset="0"/>
              <a:buChar char="•"/>
            </a:pPr>
            <a:r>
              <a:rPr lang="fi-FI" sz="3600" dirty="0" smtClean="0"/>
              <a:t>Tarina</a:t>
            </a:r>
          </a:p>
          <a:p>
            <a:pPr marL="457200" indent="-457200">
              <a:buFont typeface="Arial" panose="020B0604020202020204" pitchFamily="34" charset="0"/>
              <a:buChar char="•"/>
            </a:pPr>
            <a:r>
              <a:rPr lang="fi-FI" sz="3600" dirty="0" smtClean="0"/>
              <a:t>Meditatiivisuus</a:t>
            </a:r>
          </a:p>
          <a:p>
            <a:pPr marL="457200" indent="-457200">
              <a:buFont typeface="Arial" panose="020B0604020202020204" pitchFamily="34" charset="0"/>
              <a:buChar char="•"/>
            </a:pPr>
            <a:r>
              <a:rPr lang="fi-FI" sz="3600" dirty="0" smtClean="0"/>
              <a:t>Tuomaan lohtua ja tuttuutta</a:t>
            </a:r>
          </a:p>
          <a:p>
            <a:pPr marL="457200" indent="-457200">
              <a:buFont typeface="Arial" panose="020B0604020202020204" pitchFamily="34" charset="0"/>
              <a:buChar char="•"/>
            </a:pPr>
            <a:r>
              <a:rPr lang="fi-FI" sz="3600" dirty="0" smtClean="0"/>
              <a:t>Yhteisöllisyys</a:t>
            </a:r>
          </a:p>
          <a:p>
            <a:r>
              <a:rPr lang="fi-FI" sz="3600" dirty="0" smtClean="0"/>
              <a:t>-&gt; Tuomaan onnellisuutta</a:t>
            </a:r>
            <a:r>
              <a:rPr lang="fi-FI" sz="4400" dirty="0" smtClean="0"/>
              <a:t/>
            </a:r>
            <a:br>
              <a:rPr lang="fi-FI" sz="4400" dirty="0" smtClean="0"/>
            </a:br>
            <a:r>
              <a:rPr lang="fi-FI" sz="4400" dirty="0" smtClean="0"/>
              <a:t/>
            </a:r>
            <a:br>
              <a:rPr lang="fi-FI" sz="4400" dirty="0" smtClean="0"/>
            </a:br>
            <a:endParaRPr lang="en-US" sz="4400" dirty="0"/>
          </a:p>
        </p:txBody>
      </p:sp>
    </p:spTree>
    <p:extLst>
      <p:ext uri="{BB962C8B-B14F-4D97-AF65-F5344CB8AC3E}">
        <p14:creationId xmlns:p14="http://schemas.microsoft.com/office/powerpoint/2010/main" val="18469580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979712" y="1165845"/>
            <a:ext cx="5112568" cy="3343275"/>
          </a:xfrm>
          <a:prstGeom prst="rect">
            <a:avLst/>
          </a:prstGeom>
        </p:spPr>
      </p:pic>
      <p:pic>
        <p:nvPicPr>
          <p:cNvPr id="3" name="Picture 2"/>
          <p:cNvPicPr>
            <a:picLocks noChangeAspect="1"/>
          </p:cNvPicPr>
          <p:nvPr/>
        </p:nvPicPr>
        <p:blipFill>
          <a:blip r:embed="rId4"/>
          <a:stretch>
            <a:fillRect/>
          </a:stretch>
        </p:blipFill>
        <p:spPr>
          <a:xfrm>
            <a:off x="1449896" y="4509120"/>
            <a:ext cx="6172200" cy="762000"/>
          </a:xfrm>
          <a:prstGeom prst="rect">
            <a:avLst/>
          </a:prstGeom>
        </p:spPr>
      </p:pic>
    </p:spTree>
    <p:extLst>
      <p:ext uri="{BB962C8B-B14F-4D97-AF65-F5344CB8AC3E}">
        <p14:creationId xmlns:p14="http://schemas.microsoft.com/office/powerpoint/2010/main" val="31483841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899592" y="1052736"/>
            <a:ext cx="7128792" cy="5198078"/>
          </a:xfrm>
          <a:prstGeom prst="rect">
            <a:avLst/>
          </a:prstGeom>
        </p:spPr>
      </p:pic>
      <p:sp>
        <p:nvSpPr>
          <p:cNvPr id="4" name="TextBox 3"/>
          <p:cNvSpPr txBox="1"/>
          <p:nvPr/>
        </p:nvSpPr>
        <p:spPr>
          <a:xfrm>
            <a:off x="4933949" y="6477288"/>
            <a:ext cx="4195123" cy="369332"/>
          </a:xfrm>
          <a:prstGeom prst="rect">
            <a:avLst/>
          </a:prstGeom>
          <a:noFill/>
        </p:spPr>
        <p:txBody>
          <a:bodyPr wrap="none" rtlCol="0">
            <a:spAutoFit/>
          </a:bodyPr>
          <a:lstStyle/>
          <a:p>
            <a:r>
              <a:rPr lang="fi-FI" i="1" dirty="0" smtClean="0"/>
              <a:t>Lähde</a:t>
            </a:r>
            <a:r>
              <a:rPr lang="fi-FI" dirty="0" smtClean="0"/>
              <a:t>: </a:t>
            </a:r>
            <a:r>
              <a:rPr lang="fi-FI" dirty="0" err="1" smtClean="0"/>
              <a:t>Koster</a:t>
            </a:r>
            <a:r>
              <a:rPr lang="fi-FI" dirty="0" smtClean="0"/>
              <a:t>, </a:t>
            </a:r>
            <a:r>
              <a:rPr lang="fi-FI" dirty="0" err="1" smtClean="0"/>
              <a:t>Theory</a:t>
            </a:r>
            <a:r>
              <a:rPr lang="fi-FI" dirty="0" smtClean="0"/>
              <a:t> of Fun, 10 </a:t>
            </a:r>
            <a:r>
              <a:rPr lang="fi-FI" dirty="0" err="1" smtClean="0"/>
              <a:t>years</a:t>
            </a:r>
            <a:r>
              <a:rPr lang="fi-FI" dirty="0" smtClean="0"/>
              <a:t> </a:t>
            </a:r>
            <a:r>
              <a:rPr lang="fi-FI" dirty="0" err="1" smtClean="0"/>
              <a:t>later</a:t>
            </a:r>
            <a:endParaRPr lang="en-US" dirty="0"/>
          </a:p>
        </p:txBody>
      </p:sp>
    </p:spTree>
    <p:extLst>
      <p:ext uri="{BB962C8B-B14F-4D97-AF65-F5344CB8AC3E}">
        <p14:creationId xmlns:p14="http://schemas.microsoft.com/office/powerpoint/2010/main" val="13901921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i-FI" dirty="0" err="1" smtClean="0"/>
              <a:t>Core</a:t>
            </a:r>
            <a:r>
              <a:rPr lang="fi-FI" dirty="0" smtClean="0"/>
              <a:t> </a:t>
            </a:r>
            <a:r>
              <a:rPr lang="fi-FI" dirty="0" err="1" smtClean="0"/>
              <a:t>loop</a:t>
            </a:r>
            <a:endParaRPr lang="en-US" dirty="0"/>
          </a:p>
        </p:txBody>
      </p:sp>
      <p:pic>
        <p:nvPicPr>
          <p:cNvPr id="5124" name="Picture 4" descr="https://4.bp.blogspot.com/-YiwvShNkuEc/UmGOInW05XI/AAAAAAAAB44/RC-YtsXdfng/s1600/Clash.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3688" y="1628800"/>
            <a:ext cx="5976664" cy="467348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1983285" y="6488668"/>
            <a:ext cx="7209538" cy="369332"/>
          </a:xfrm>
          <a:prstGeom prst="rect">
            <a:avLst/>
          </a:prstGeom>
          <a:noFill/>
        </p:spPr>
        <p:txBody>
          <a:bodyPr wrap="none" rtlCol="0">
            <a:spAutoFit/>
          </a:bodyPr>
          <a:lstStyle/>
          <a:p>
            <a:r>
              <a:rPr lang="fi-FI" i="1" dirty="0" smtClean="0"/>
              <a:t>Lähde</a:t>
            </a:r>
            <a:r>
              <a:rPr lang="fi-FI" dirty="0" smtClean="0"/>
              <a:t>: M. </a:t>
            </a:r>
            <a:r>
              <a:rPr lang="fi-FI" dirty="0" err="1" smtClean="0"/>
              <a:t>Katkoff</a:t>
            </a:r>
            <a:r>
              <a:rPr lang="fi-FI" dirty="0"/>
              <a:t>,</a:t>
            </a:r>
            <a:r>
              <a:rPr lang="fi-FI" dirty="0" smtClean="0"/>
              <a:t> </a:t>
            </a:r>
            <a:r>
              <a:rPr lang="en-US" dirty="0"/>
              <a:t>Mid-Core Success Part 1: Core </a:t>
            </a:r>
            <a:r>
              <a:rPr lang="en-US" dirty="0" smtClean="0"/>
              <a:t>Loops, </a:t>
            </a:r>
            <a:r>
              <a:rPr lang="en-US" dirty="0" err="1" smtClean="0"/>
              <a:t>Gamasutra</a:t>
            </a:r>
            <a:r>
              <a:rPr lang="en-US" dirty="0" smtClean="0"/>
              <a:t> (2013)</a:t>
            </a:r>
            <a:endParaRPr lang="en-US" dirty="0"/>
          </a:p>
        </p:txBody>
      </p:sp>
    </p:spTree>
    <p:extLst>
      <p:ext uri="{BB962C8B-B14F-4D97-AF65-F5344CB8AC3E}">
        <p14:creationId xmlns:p14="http://schemas.microsoft.com/office/powerpoint/2010/main" val="15787551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143000" y="1440997"/>
            <a:ext cx="6858000" cy="5143500"/>
          </a:xfrm>
          <a:prstGeom prst="rect">
            <a:avLst/>
          </a:prstGeom>
        </p:spPr>
      </p:pic>
      <p:sp>
        <p:nvSpPr>
          <p:cNvPr id="2" name="Title 1"/>
          <p:cNvSpPr>
            <a:spLocks noGrp="1"/>
          </p:cNvSpPr>
          <p:nvPr>
            <p:ph type="title"/>
          </p:nvPr>
        </p:nvSpPr>
        <p:spPr/>
        <p:txBody>
          <a:bodyPr/>
          <a:lstStyle/>
          <a:p>
            <a:r>
              <a:rPr lang="fi-FI" sz="5400" b="1" dirty="0" smtClean="0">
                <a:solidFill>
                  <a:schemeClr val="tx1"/>
                </a:solidFill>
                <a:latin typeface="Curlz MT" panose="04040404050702020202" pitchFamily="82" charset="0"/>
              </a:rPr>
              <a:t>Koukkuja</a:t>
            </a:r>
            <a:endParaRPr lang="en-US" b="1" dirty="0">
              <a:solidFill>
                <a:schemeClr val="tx1"/>
              </a:solidFill>
              <a:latin typeface="Curlz MT" panose="04040404050702020202" pitchFamily="82" charset="0"/>
            </a:endParaRPr>
          </a:p>
        </p:txBody>
      </p:sp>
      <p:pic>
        <p:nvPicPr>
          <p:cNvPr id="5" name="Picture 2" descr="Kuvahaun tulos haulle butt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51720" y="1700808"/>
            <a:ext cx="4827102" cy="405071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5"/>
          <a:stretch>
            <a:fillRect/>
          </a:stretch>
        </p:blipFill>
        <p:spPr>
          <a:xfrm>
            <a:off x="5940152" y="487590"/>
            <a:ext cx="716460" cy="716460"/>
          </a:xfrm>
          <a:prstGeom prst="rect">
            <a:avLst/>
          </a:prstGeom>
        </p:spPr>
      </p:pic>
      <p:pic>
        <p:nvPicPr>
          <p:cNvPr id="6" name="Picture 5"/>
          <p:cNvPicPr>
            <a:picLocks noChangeAspect="1"/>
          </p:cNvPicPr>
          <p:nvPr/>
        </p:nvPicPr>
        <p:blipFill>
          <a:blip r:embed="rId5"/>
          <a:stretch>
            <a:fillRect/>
          </a:stretch>
        </p:blipFill>
        <p:spPr>
          <a:xfrm>
            <a:off x="6520592" y="496213"/>
            <a:ext cx="716460" cy="716460"/>
          </a:xfrm>
          <a:prstGeom prst="rect">
            <a:avLst/>
          </a:prstGeom>
        </p:spPr>
      </p:pic>
      <p:pic>
        <p:nvPicPr>
          <p:cNvPr id="7" name="Picture 6"/>
          <p:cNvPicPr>
            <a:picLocks noChangeAspect="1"/>
          </p:cNvPicPr>
          <p:nvPr/>
        </p:nvPicPr>
        <p:blipFill>
          <a:blip r:embed="rId5"/>
          <a:stretch>
            <a:fillRect/>
          </a:stretch>
        </p:blipFill>
        <p:spPr>
          <a:xfrm>
            <a:off x="7159035" y="487590"/>
            <a:ext cx="716460" cy="716460"/>
          </a:xfrm>
          <a:prstGeom prst="rect">
            <a:avLst/>
          </a:prstGeom>
        </p:spPr>
      </p:pic>
      <p:pic>
        <p:nvPicPr>
          <p:cNvPr id="8" name="Picture 7"/>
          <p:cNvPicPr>
            <a:picLocks noChangeAspect="1"/>
          </p:cNvPicPr>
          <p:nvPr/>
        </p:nvPicPr>
        <p:blipFill>
          <a:blip r:embed="rId5"/>
          <a:stretch>
            <a:fillRect/>
          </a:stretch>
        </p:blipFill>
        <p:spPr>
          <a:xfrm flipH="1">
            <a:off x="1331639" y="474414"/>
            <a:ext cx="685062" cy="716460"/>
          </a:xfrm>
          <a:prstGeom prst="rect">
            <a:avLst/>
          </a:prstGeom>
        </p:spPr>
      </p:pic>
      <p:pic>
        <p:nvPicPr>
          <p:cNvPr id="9" name="Picture 8"/>
          <p:cNvPicPr>
            <a:picLocks noChangeAspect="1"/>
          </p:cNvPicPr>
          <p:nvPr/>
        </p:nvPicPr>
        <p:blipFill>
          <a:blip r:embed="rId5"/>
          <a:stretch>
            <a:fillRect/>
          </a:stretch>
        </p:blipFill>
        <p:spPr>
          <a:xfrm flipH="1">
            <a:off x="1912079" y="483037"/>
            <a:ext cx="685062" cy="716460"/>
          </a:xfrm>
          <a:prstGeom prst="rect">
            <a:avLst/>
          </a:prstGeom>
        </p:spPr>
      </p:pic>
      <p:pic>
        <p:nvPicPr>
          <p:cNvPr id="10" name="Picture 9"/>
          <p:cNvPicPr>
            <a:picLocks noChangeAspect="1"/>
          </p:cNvPicPr>
          <p:nvPr/>
        </p:nvPicPr>
        <p:blipFill>
          <a:blip r:embed="rId5"/>
          <a:stretch>
            <a:fillRect/>
          </a:stretch>
        </p:blipFill>
        <p:spPr>
          <a:xfrm flipH="1">
            <a:off x="2550522" y="474414"/>
            <a:ext cx="685062" cy="716460"/>
          </a:xfrm>
          <a:prstGeom prst="rect">
            <a:avLst/>
          </a:prstGeom>
        </p:spPr>
      </p:pic>
    </p:spTree>
    <p:extLst>
      <p:ext uri="{BB962C8B-B14F-4D97-AF65-F5344CB8AC3E}">
        <p14:creationId xmlns:p14="http://schemas.microsoft.com/office/powerpoint/2010/main" val="22096682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l"/>
            <a:r>
              <a:rPr lang="fi-FI" sz="2700" dirty="0">
                <a:solidFill>
                  <a:srgbClr val="FF0066"/>
                </a:solidFill>
                <a:latin typeface="Consolas" panose="020B0609020204030204" pitchFamily="49" charset="0"/>
                <a:cs typeface="Consolas" panose="020B0609020204030204" pitchFamily="49" charset="0"/>
              </a:rPr>
              <a:t>Osa </a:t>
            </a:r>
            <a:r>
              <a:rPr lang="fi-FI" sz="2700" dirty="0" smtClean="0">
                <a:solidFill>
                  <a:srgbClr val="FF0066"/>
                </a:solidFill>
                <a:latin typeface="Consolas" panose="020B0609020204030204" pitchFamily="49" charset="0"/>
                <a:cs typeface="Consolas" panose="020B0609020204030204" pitchFamily="49" charset="0"/>
              </a:rPr>
              <a:t>3 </a:t>
            </a:r>
            <a:r>
              <a:rPr lang="fi-FI" sz="2700" dirty="0">
                <a:solidFill>
                  <a:srgbClr val="FF0066"/>
                </a:solidFill>
                <a:latin typeface="Consolas" panose="020B0609020204030204" pitchFamily="49" charset="0"/>
                <a:cs typeface="Consolas" panose="020B0609020204030204" pitchFamily="49" charset="0"/>
              </a:rPr>
              <a:t>: </a:t>
            </a:r>
            <a:r>
              <a:rPr lang="fi-FI" sz="2700" dirty="0" smtClean="0">
                <a:solidFill>
                  <a:srgbClr val="FF0066"/>
                </a:solidFill>
                <a:latin typeface="Consolas" panose="020B0609020204030204" pitchFamily="49" charset="0"/>
                <a:cs typeface="Consolas" panose="020B0609020204030204" pitchFamily="49" charset="0"/>
              </a:rPr>
              <a:t>Prototyypittely</a:t>
            </a:r>
            <a:endParaRPr lang="en-US" sz="3300" dirty="0"/>
          </a:p>
        </p:txBody>
      </p:sp>
      <p:sp>
        <p:nvSpPr>
          <p:cNvPr id="5" name="Text Placeholder 4"/>
          <p:cNvSpPr>
            <a:spLocks noGrp="1"/>
          </p:cNvSpPr>
          <p:nvPr>
            <p:ph type="body" idx="1"/>
          </p:nvPr>
        </p:nvSpPr>
        <p:spPr/>
        <p:txBody>
          <a:bodyPr/>
          <a:lstStyle/>
          <a:p>
            <a:r>
              <a:rPr lang="fi-FI" sz="2000" dirty="0" smtClean="0"/>
              <a:t>Pelisuunnittelun käytäntöä ja jameista opittua</a:t>
            </a:r>
            <a:endParaRPr lang="en-US" sz="2000" dirty="0"/>
          </a:p>
        </p:txBody>
      </p:sp>
      <p:pic>
        <p:nvPicPr>
          <p:cNvPr id="2" name="Picture 1"/>
          <p:cNvPicPr>
            <a:picLocks noChangeAspect="1"/>
          </p:cNvPicPr>
          <p:nvPr/>
        </p:nvPicPr>
        <p:blipFill>
          <a:blip r:embed="rId2"/>
          <a:stretch>
            <a:fillRect/>
          </a:stretch>
        </p:blipFill>
        <p:spPr>
          <a:xfrm rot="428500">
            <a:off x="4078584" y="863124"/>
            <a:ext cx="5242527" cy="2948922"/>
          </a:xfrm>
          <a:prstGeom prst="rect">
            <a:avLst/>
          </a:prstGeom>
        </p:spPr>
      </p:pic>
      <p:pic>
        <p:nvPicPr>
          <p:cNvPr id="3" name="Picture 2"/>
          <p:cNvPicPr>
            <a:picLocks noChangeAspect="1"/>
          </p:cNvPicPr>
          <p:nvPr/>
        </p:nvPicPr>
        <p:blipFill>
          <a:blip r:embed="rId3"/>
          <a:stretch>
            <a:fillRect/>
          </a:stretch>
        </p:blipFill>
        <p:spPr>
          <a:xfrm rot="21223344">
            <a:off x="338829" y="310141"/>
            <a:ext cx="4277694" cy="3148603"/>
          </a:xfrm>
          <a:prstGeom prst="rect">
            <a:avLst/>
          </a:prstGeom>
        </p:spPr>
      </p:pic>
    </p:spTree>
    <p:extLst>
      <p:ext uri="{BB962C8B-B14F-4D97-AF65-F5344CB8AC3E}">
        <p14:creationId xmlns:p14="http://schemas.microsoft.com/office/powerpoint/2010/main" val="354090702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i-FI" dirty="0" smtClean="0"/>
              <a:t>Prototyypittelyn ABC</a:t>
            </a:r>
            <a:endParaRPr lang="fi-FI" dirty="0"/>
          </a:p>
        </p:txBody>
      </p:sp>
      <p:sp>
        <p:nvSpPr>
          <p:cNvPr id="3" name="Content Placeholder 2"/>
          <p:cNvSpPr>
            <a:spLocks noGrp="1"/>
          </p:cNvSpPr>
          <p:nvPr>
            <p:ph idx="1"/>
          </p:nvPr>
        </p:nvSpPr>
        <p:spPr>
          <a:xfrm>
            <a:off x="457200" y="2564904"/>
            <a:ext cx="8229600" cy="2477232"/>
          </a:xfrm>
        </p:spPr>
        <p:txBody>
          <a:bodyPr/>
          <a:lstStyle/>
          <a:p>
            <a:pPr marL="742950" indent="-742950">
              <a:buFont typeface="+mj-lt"/>
              <a:buAutoNum type="alphaUcPeriod"/>
            </a:pPr>
            <a:r>
              <a:rPr lang="fi-FI" sz="4000" dirty="0" smtClean="0"/>
              <a:t>Aika, </a:t>
            </a:r>
            <a:r>
              <a:rPr lang="fi-FI" sz="4000" dirty="0" smtClean="0"/>
              <a:t>paikka ja porukka</a:t>
            </a:r>
          </a:p>
          <a:p>
            <a:pPr marL="742950" indent="-742950">
              <a:buFont typeface="+mj-lt"/>
              <a:buAutoNum type="alphaUcPeriod"/>
            </a:pPr>
            <a:r>
              <a:rPr lang="fi-FI" sz="4000" dirty="0" smtClean="0"/>
              <a:t>Suunnitelmallisuus vs. </a:t>
            </a:r>
            <a:r>
              <a:rPr lang="fi-FI" sz="4000" dirty="0" smtClean="0"/>
              <a:t>luovuus</a:t>
            </a:r>
          </a:p>
          <a:p>
            <a:pPr marL="742950" indent="-742950">
              <a:buFont typeface="+mj-lt"/>
              <a:buAutoNum type="alphaUcPeriod"/>
            </a:pPr>
            <a:r>
              <a:rPr lang="fi-FI" sz="4000" dirty="0" smtClean="0"/>
              <a:t>Pelattavuus ja hauskuus</a:t>
            </a:r>
          </a:p>
          <a:p>
            <a:endParaRPr lang="fi-FI" sz="2400" dirty="0"/>
          </a:p>
        </p:txBody>
      </p:sp>
    </p:spTree>
    <p:extLst>
      <p:ext uri="{BB962C8B-B14F-4D97-AF65-F5344CB8AC3E}">
        <p14:creationId xmlns:p14="http://schemas.microsoft.com/office/powerpoint/2010/main" val="2439638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l"/>
            <a:r>
              <a:rPr lang="fi-FI" sz="4400" dirty="0" smtClean="0">
                <a:solidFill>
                  <a:srgbClr val="FF0066"/>
                </a:solidFill>
                <a:latin typeface="Consolas" panose="020B0609020204030204" pitchFamily="49" charset="0"/>
                <a:cs typeface="Consolas" panose="020B0609020204030204" pitchFamily="49" charset="0"/>
              </a:rPr>
              <a:t>Osa </a:t>
            </a:r>
            <a:r>
              <a:rPr lang="fi-FI" sz="4400" dirty="0" smtClean="0">
                <a:solidFill>
                  <a:srgbClr val="FF0066"/>
                </a:solidFill>
                <a:latin typeface="Consolas" panose="020B0609020204030204" pitchFamily="49" charset="0"/>
                <a:cs typeface="Consolas" panose="020B0609020204030204" pitchFamily="49" charset="0"/>
              </a:rPr>
              <a:t>1 </a:t>
            </a:r>
            <a:r>
              <a:rPr lang="fi-FI" sz="4400" dirty="0" smtClean="0">
                <a:solidFill>
                  <a:srgbClr val="FF0066"/>
                </a:solidFill>
                <a:latin typeface="Consolas" panose="020B0609020204030204" pitchFamily="49" charset="0"/>
                <a:cs typeface="Consolas" panose="020B0609020204030204" pitchFamily="49" charset="0"/>
              </a:rPr>
              <a:t>: Hyvä peli?</a:t>
            </a:r>
            <a:endParaRPr lang="en-US" sz="4400" dirty="0"/>
          </a:p>
        </p:txBody>
      </p:sp>
      <p:sp>
        <p:nvSpPr>
          <p:cNvPr id="5" name="Text Placeholder 4"/>
          <p:cNvSpPr>
            <a:spLocks noGrp="1"/>
          </p:cNvSpPr>
          <p:nvPr>
            <p:ph type="body" idx="1"/>
          </p:nvPr>
        </p:nvSpPr>
        <p:spPr/>
        <p:txBody>
          <a:bodyPr/>
          <a:lstStyle/>
          <a:p>
            <a:r>
              <a:rPr lang="fi-FI" dirty="0"/>
              <a:t>Mitä vaaditaan, että </a:t>
            </a:r>
            <a:r>
              <a:rPr lang="fi-FI" dirty="0" smtClean="0"/>
              <a:t>peli </a:t>
            </a:r>
            <a:r>
              <a:rPr lang="fi-FI" dirty="0"/>
              <a:t>on hauska, hyvä, kiinnostava?</a:t>
            </a:r>
            <a:endParaRPr lang="en-US" dirty="0"/>
          </a:p>
        </p:txBody>
      </p:sp>
      <p:sp>
        <p:nvSpPr>
          <p:cNvPr id="2" name="TextBox 1"/>
          <p:cNvSpPr txBox="1"/>
          <p:nvPr/>
        </p:nvSpPr>
        <p:spPr>
          <a:xfrm>
            <a:off x="2705190" y="1412776"/>
            <a:ext cx="3724096" cy="2215991"/>
          </a:xfrm>
          <a:prstGeom prst="rect">
            <a:avLst/>
          </a:prstGeom>
          <a:noFill/>
        </p:spPr>
        <p:txBody>
          <a:bodyPr wrap="none" rtlCol="0">
            <a:spAutoFit/>
          </a:bodyPr>
          <a:lstStyle/>
          <a:p>
            <a:r>
              <a:rPr lang="fi-FI" sz="13800" dirty="0" smtClean="0">
                <a:solidFill>
                  <a:srgbClr val="FF0066"/>
                </a:solidFill>
                <a:latin typeface="8BIT WONDER" panose="00000400000000000000" pitchFamily="2" charset="0"/>
              </a:rPr>
              <a:t>GG</a:t>
            </a:r>
            <a:endParaRPr lang="en-US" sz="13800" dirty="0">
              <a:solidFill>
                <a:srgbClr val="FF0066"/>
              </a:solidFill>
              <a:latin typeface="8BIT WONDER" panose="00000400000000000000" pitchFamily="2" charset="0"/>
            </a:endParaRPr>
          </a:p>
        </p:txBody>
      </p:sp>
    </p:spTree>
    <p:extLst>
      <p:ext uri="{BB962C8B-B14F-4D97-AF65-F5344CB8AC3E}">
        <p14:creationId xmlns:p14="http://schemas.microsoft.com/office/powerpoint/2010/main" val="2114425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i-FI" dirty="0" smtClean="0"/>
              <a:t>A. </a:t>
            </a:r>
            <a:r>
              <a:rPr lang="fi-FI" dirty="0" smtClean="0"/>
              <a:t>Aika, paikka ja porukka</a:t>
            </a:r>
            <a:endParaRPr lang="fi-FI" dirty="0"/>
          </a:p>
        </p:txBody>
      </p:sp>
      <p:sp>
        <p:nvSpPr>
          <p:cNvPr id="3" name="Content Placeholder 2"/>
          <p:cNvSpPr>
            <a:spLocks noGrp="1"/>
          </p:cNvSpPr>
          <p:nvPr>
            <p:ph idx="1"/>
          </p:nvPr>
        </p:nvSpPr>
        <p:spPr/>
        <p:txBody>
          <a:bodyPr/>
          <a:lstStyle/>
          <a:p>
            <a:pPr marL="514350" indent="-514350">
              <a:buFont typeface="+mj-lt"/>
              <a:buAutoNum type="alphaLcParenR" startAt="4"/>
            </a:pPr>
            <a:r>
              <a:rPr lang="fi-FI" dirty="0" smtClean="0"/>
              <a:t>Epäonnistuminen </a:t>
            </a:r>
            <a:r>
              <a:rPr lang="fi-FI" dirty="0" smtClean="0"/>
              <a:t>on OK</a:t>
            </a:r>
            <a:r>
              <a:rPr lang="fi-FI" dirty="0" smtClean="0"/>
              <a:t>.</a:t>
            </a:r>
          </a:p>
          <a:p>
            <a:pPr marL="514350" indent="-514350">
              <a:buFont typeface="+mj-lt"/>
              <a:buAutoNum type="alphaLcParenR" startAt="4"/>
            </a:pPr>
            <a:r>
              <a:rPr lang="fi-FI" dirty="0" smtClean="0"/>
              <a:t>Rajoita </a:t>
            </a:r>
            <a:r>
              <a:rPr lang="fi-FI" dirty="0" smtClean="0"/>
              <a:t>prototyyppiin käytetty </a:t>
            </a:r>
            <a:r>
              <a:rPr lang="fi-FI" dirty="0" smtClean="0"/>
              <a:t>aika</a:t>
            </a:r>
            <a:r>
              <a:rPr lang="fi-FI" dirty="0"/>
              <a:t> </a:t>
            </a:r>
            <a:r>
              <a:rPr lang="fi-FI" dirty="0" smtClean="0"/>
              <a:t>ja hylkää </a:t>
            </a:r>
            <a:r>
              <a:rPr lang="fi-FI" dirty="0"/>
              <a:t>huono idea varhain</a:t>
            </a:r>
            <a:r>
              <a:rPr lang="fi-FI" dirty="0" smtClean="0"/>
              <a:t>.</a:t>
            </a:r>
            <a:endParaRPr lang="fi-FI" dirty="0" smtClean="0"/>
          </a:p>
          <a:p>
            <a:pPr marL="514350" indent="-514350">
              <a:buFont typeface="+mj-lt"/>
              <a:buAutoNum type="alphaLcParenR" startAt="4"/>
            </a:pPr>
            <a:r>
              <a:rPr lang="fi-FI" dirty="0" smtClean="0"/>
              <a:t>Luovuus soljuu rajoitteiden myötä.</a:t>
            </a:r>
            <a:endParaRPr lang="fi-FI" dirty="0"/>
          </a:p>
          <a:p>
            <a:pPr marL="514350" indent="-514350">
              <a:buFont typeface="+mj-lt"/>
              <a:buAutoNum type="alphaLcParenR" startAt="4"/>
            </a:pPr>
            <a:r>
              <a:rPr lang="fi-FI" dirty="0" smtClean="0"/>
              <a:t>Kysy välillä muiden mielipidettä tai tee muiden kanssa samaa, mutta erikseen.</a:t>
            </a:r>
          </a:p>
          <a:p>
            <a:pPr marL="457200" indent="-457200">
              <a:buFont typeface="+mj-lt"/>
              <a:buAutoNum type="alphaLcParenR" startAt="4"/>
            </a:pPr>
            <a:endParaRPr lang="fi-FI" dirty="0" smtClean="0"/>
          </a:p>
          <a:p>
            <a:pPr marL="457200" indent="-457200">
              <a:buFont typeface="+mj-lt"/>
              <a:buAutoNum type="alphaLcParenR" startAt="4"/>
            </a:pPr>
            <a:endParaRPr lang="fi-FI" dirty="0" smtClean="0"/>
          </a:p>
          <a:p>
            <a:endParaRPr lang="fi-FI" dirty="0"/>
          </a:p>
        </p:txBody>
      </p:sp>
    </p:spTree>
    <p:extLst>
      <p:ext uri="{BB962C8B-B14F-4D97-AF65-F5344CB8AC3E}">
        <p14:creationId xmlns:p14="http://schemas.microsoft.com/office/powerpoint/2010/main" val="25513784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Arrow Connector 2"/>
          <p:cNvCxnSpPr/>
          <p:nvPr/>
        </p:nvCxnSpPr>
        <p:spPr>
          <a:xfrm flipV="1">
            <a:off x="1763688" y="1628800"/>
            <a:ext cx="0" cy="3456384"/>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p:cxnSp>
        <p:nvCxnSpPr>
          <p:cNvPr id="8" name="Straight Arrow Connector 7"/>
          <p:cNvCxnSpPr/>
          <p:nvPr/>
        </p:nvCxnSpPr>
        <p:spPr>
          <a:xfrm>
            <a:off x="1763688" y="5085184"/>
            <a:ext cx="6768752" cy="0"/>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p:sp>
        <p:nvSpPr>
          <p:cNvPr id="9" name="TextBox 8"/>
          <p:cNvSpPr txBox="1"/>
          <p:nvPr/>
        </p:nvSpPr>
        <p:spPr>
          <a:xfrm>
            <a:off x="251520" y="1571308"/>
            <a:ext cx="1314591" cy="1569660"/>
          </a:xfrm>
          <a:prstGeom prst="rect">
            <a:avLst/>
          </a:prstGeom>
          <a:noFill/>
        </p:spPr>
        <p:txBody>
          <a:bodyPr wrap="none" rtlCol="0">
            <a:spAutoFit/>
          </a:bodyPr>
          <a:lstStyle/>
          <a:p>
            <a:pPr algn="r"/>
            <a:r>
              <a:rPr lang="fi-FI" sz="3200" dirty="0" err="1" smtClean="0"/>
              <a:t>Yhteis</a:t>
            </a:r>
            <a:r>
              <a:rPr lang="fi-FI" sz="3200" dirty="0" smtClean="0"/>
              <a:t>-</a:t>
            </a:r>
            <a:br>
              <a:rPr lang="fi-FI" sz="3200" dirty="0" smtClean="0"/>
            </a:br>
            <a:r>
              <a:rPr lang="fi-FI" sz="3200" dirty="0" smtClean="0"/>
              <a:t>työn</a:t>
            </a:r>
          </a:p>
          <a:p>
            <a:pPr algn="r"/>
            <a:r>
              <a:rPr lang="fi-FI" sz="3200" dirty="0" smtClean="0"/>
              <a:t>hyöty</a:t>
            </a:r>
          </a:p>
        </p:txBody>
      </p:sp>
      <p:sp>
        <p:nvSpPr>
          <p:cNvPr id="11" name="TextBox 10"/>
          <p:cNvSpPr txBox="1"/>
          <p:nvPr/>
        </p:nvSpPr>
        <p:spPr>
          <a:xfrm>
            <a:off x="7380312" y="5152837"/>
            <a:ext cx="892617" cy="584775"/>
          </a:xfrm>
          <a:prstGeom prst="rect">
            <a:avLst/>
          </a:prstGeom>
          <a:noFill/>
        </p:spPr>
        <p:txBody>
          <a:bodyPr wrap="none" rtlCol="0">
            <a:spAutoFit/>
          </a:bodyPr>
          <a:lstStyle/>
          <a:p>
            <a:pPr algn="r"/>
            <a:r>
              <a:rPr lang="fi-FI" sz="3200" dirty="0" smtClean="0"/>
              <a:t>Aika</a:t>
            </a:r>
          </a:p>
        </p:txBody>
      </p:sp>
      <p:sp>
        <p:nvSpPr>
          <p:cNvPr id="10" name="Freeform 9"/>
          <p:cNvSpPr/>
          <p:nvPr/>
        </p:nvSpPr>
        <p:spPr>
          <a:xfrm>
            <a:off x="1943100" y="1981200"/>
            <a:ext cx="6286500" cy="2860685"/>
          </a:xfrm>
          <a:custGeom>
            <a:avLst/>
            <a:gdLst>
              <a:gd name="connsiteX0" fmla="*/ 0 w 6286500"/>
              <a:gd name="connsiteY0" fmla="*/ 76200 h 2860685"/>
              <a:gd name="connsiteX1" fmla="*/ 1295400 w 6286500"/>
              <a:gd name="connsiteY1" fmla="*/ 685800 h 2860685"/>
              <a:gd name="connsiteX2" fmla="*/ 1905000 w 6286500"/>
              <a:gd name="connsiteY2" fmla="*/ 2247900 h 2860685"/>
              <a:gd name="connsiteX3" fmla="*/ 2857500 w 6286500"/>
              <a:gd name="connsiteY3" fmla="*/ 2857500 h 2860685"/>
              <a:gd name="connsiteX4" fmla="*/ 4476750 w 6286500"/>
              <a:gd name="connsiteY4" fmla="*/ 2419350 h 2860685"/>
              <a:gd name="connsiteX5" fmla="*/ 4953000 w 6286500"/>
              <a:gd name="connsiteY5" fmla="*/ 1047750 h 2860685"/>
              <a:gd name="connsiteX6" fmla="*/ 5715000 w 6286500"/>
              <a:gd name="connsiteY6" fmla="*/ 266700 h 2860685"/>
              <a:gd name="connsiteX7" fmla="*/ 6286500 w 6286500"/>
              <a:gd name="connsiteY7" fmla="*/ 0 h 2860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86500" h="2860685">
                <a:moveTo>
                  <a:pt x="0" y="76200"/>
                </a:moveTo>
                <a:cubicBezTo>
                  <a:pt x="488950" y="200025"/>
                  <a:pt x="977900" y="323850"/>
                  <a:pt x="1295400" y="685800"/>
                </a:cubicBezTo>
                <a:cubicBezTo>
                  <a:pt x="1612900" y="1047750"/>
                  <a:pt x="1644650" y="1885950"/>
                  <a:pt x="1905000" y="2247900"/>
                </a:cubicBezTo>
                <a:cubicBezTo>
                  <a:pt x="2165350" y="2609850"/>
                  <a:pt x="2428875" y="2828925"/>
                  <a:pt x="2857500" y="2857500"/>
                </a:cubicBezTo>
                <a:cubicBezTo>
                  <a:pt x="3286125" y="2886075"/>
                  <a:pt x="4127500" y="2720975"/>
                  <a:pt x="4476750" y="2419350"/>
                </a:cubicBezTo>
                <a:cubicBezTo>
                  <a:pt x="4826000" y="2117725"/>
                  <a:pt x="4746625" y="1406525"/>
                  <a:pt x="4953000" y="1047750"/>
                </a:cubicBezTo>
                <a:cubicBezTo>
                  <a:pt x="5159375" y="688975"/>
                  <a:pt x="5492750" y="441325"/>
                  <a:pt x="5715000" y="266700"/>
                </a:cubicBezTo>
                <a:cubicBezTo>
                  <a:pt x="5937250" y="92075"/>
                  <a:pt x="6111875" y="46037"/>
                  <a:pt x="6286500" y="0"/>
                </a:cubicBezTo>
              </a:path>
            </a:pathLst>
          </a:custGeom>
          <a:noFill/>
          <a:ln w="76200">
            <a:solidFill>
              <a:srgbClr val="F456B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rot="21285339">
            <a:off x="4779433" y="4297688"/>
            <a:ext cx="1296144" cy="369332"/>
          </a:xfrm>
          <a:prstGeom prst="rect">
            <a:avLst/>
          </a:prstGeom>
          <a:noFill/>
        </p:spPr>
        <p:txBody>
          <a:bodyPr wrap="square" rtlCol="0">
            <a:spAutoFit/>
          </a:bodyPr>
          <a:lstStyle/>
          <a:p>
            <a:r>
              <a:rPr lang="fi-FI" dirty="0" smtClean="0"/>
              <a:t>DEVAUS</a:t>
            </a:r>
            <a:endParaRPr lang="en-US" dirty="0"/>
          </a:p>
        </p:txBody>
      </p:sp>
      <p:sp>
        <p:nvSpPr>
          <p:cNvPr id="14" name="TextBox 13"/>
          <p:cNvSpPr txBox="1"/>
          <p:nvPr/>
        </p:nvSpPr>
        <p:spPr>
          <a:xfrm rot="1158632">
            <a:off x="2091135" y="1840110"/>
            <a:ext cx="1296144" cy="369332"/>
          </a:xfrm>
          <a:prstGeom prst="rect">
            <a:avLst/>
          </a:prstGeom>
          <a:noFill/>
        </p:spPr>
        <p:txBody>
          <a:bodyPr wrap="square" rtlCol="0">
            <a:spAutoFit/>
          </a:bodyPr>
          <a:lstStyle/>
          <a:p>
            <a:r>
              <a:rPr lang="fi-FI" dirty="0" smtClean="0"/>
              <a:t>IDEOINTI</a:t>
            </a:r>
            <a:endParaRPr lang="en-US" dirty="0"/>
          </a:p>
        </p:txBody>
      </p:sp>
      <p:sp>
        <p:nvSpPr>
          <p:cNvPr id="15" name="TextBox 14"/>
          <p:cNvSpPr txBox="1"/>
          <p:nvPr/>
        </p:nvSpPr>
        <p:spPr>
          <a:xfrm rot="19354292">
            <a:off x="6290864" y="2169071"/>
            <a:ext cx="2548209" cy="652182"/>
          </a:xfrm>
          <a:prstGeom prst="rect">
            <a:avLst/>
          </a:prstGeom>
          <a:noFill/>
        </p:spPr>
        <p:txBody>
          <a:bodyPr wrap="square" rtlCol="0">
            <a:prstTxWarp prst="textArchUp">
              <a:avLst>
                <a:gd name="adj" fmla="val 11170866"/>
              </a:avLst>
            </a:prstTxWarp>
            <a:spAutoFit/>
          </a:bodyPr>
          <a:lstStyle/>
          <a:p>
            <a:r>
              <a:rPr lang="fi-FI" dirty="0" smtClean="0"/>
              <a:t>LOPPURUT-I-S-T-U-U-U-S</a:t>
            </a:r>
            <a:endParaRPr lang="en-US" dirty="0"/>
          </a:p>
        </p:txBody>
      </p:sp>
      <p:sp>
        <p:nvSpPr>
          <p:cNvPr id="13" name="Title 12"/>
          <p:cNvSpPr>
            <a:spLocks noGrp="1"/>
          </p:cNvSpPr>
          <p:nvPr>
            <p:ph type="title"/>
          </p:nvPr>
        </p:nvSpPr>
        <p:spPr/>
        <p:txBody>
          <a:bodyPr/>
          <a:lstStyle/>
          <a:p>
            <a:r>
              <a:rPr lang="fi-FI" dirty="0" smtClean="0"/>
              <a:t>Yhteistyön hyötykäyrä</a:t>
            </a:r>
            <a:endParaRPr lang="en-US" dirty="0"/>
          </a:p>
        </p:txBody>
      </p:sp>
      <p:sp>
        <p:nvSpPr>
          <p:cNvPr id="16" name="Rectangle 15"/>
          <p:cNvSpPr/>
          <p:nvPr/>
        </p:nvSpPr>
        <p:spPr>
          <a:xfrm>
            <a:off x="228762" y="6063090"/>
            <a:ext cx="9073008" cy="584775"/>
          </a:xfrm>
          <a:prstGeom prst="rect">
            <a:avLst/>
          </a:prstGeom>
        </p:spPr>
        <p:txBody>
          <a:bodyPr wrap="square">
            <a:spAutoFit/>
          </a:bodyPr>
          <a:lstStyle/>
          <a:p>
            <a:r>
              <a:rPr lang="en-US" sz="1600" dirty="0" err="1">
                <a:solidFill>
                  <a:srgbClr val="222222"/>
                </a:solidFill>
                <a:latin typeface="Arial" panose="020B0604020202020204" pitchFamily="34" charset="0"/>
              </a:rPr>
              <a:t>Gabler</a:t>
            </a:r>
            <a:r>
              <a:rPr lang="en-US" sz="1600" dirty="0">
                <a:solidFill>
                  <a:srgbClr val="222222"/>
                </a:solidFill>
                <a:latin typeface="Arial" panose="020B0604020202020204" pitchFamily="34" charset="0"/>
              </a:rPr>
              <a:t>, K., Gray, K., </a:t>
            </a:r>
            <a:r>
              <a:rPr lang="en-US" sz="1600" dirty="0" err="1">
                <a:solidFill>
                  <a:srgbClr val="222222"/>
                </a:solidFill>
                <a:latin typeface="Arial" panose="020B0604020202020204" pitchFamily="34" charset="0"/>
              </a:rPr>
              <a:t>Kucic</a:t>
            </a:r>
            <a:r>
              <a:rPr lang="en-US" sz="1600" dirty="0">
                <a:solidFill>
                  <a:srgbClr val="222222"/>
                </a:solidFill>
                <a:latin typeface="Arial" panose="020B0604020202020204" pitchFamily="34" charset="0"/>
              </a:rPr>
              <a:t>, M., &amp; </a:t>
            </a:r>
            <a:r>
              <a:rPr lang="en-US" sz="1600" dirty="0" err="1">
                <a:solidFill>
                  <a:srgbClr val="222222"/>
                </a:solidFill>
                <a:latin typeface="Arial" panose="020B0604020202020204" pitchFamily="34" charset="0"/>
              </a:rPr>
              <a:t>Shodhan</a:t>
            </a:r>
            <a:r>
              <a:rPr lang="en-US" sz="1600" dirty="0">
                <a:solidFill>
                  <a:srgbClr val="222222"/>
                </a:solidFill>
                <a:latin typeface="Arial" panose="020B0604020202020204" pitchFamily="34" charset="0"/>
              </a:rPr>
              <a:t>, S. (2005). How to prototype a game in under 7 days: Tips and tricks from 4 grad students who made over 50 games in 1 semester. </a:t>
            </a:r>
            <a:r>
              <a:rPr lang="en-US" sz="1600" i="1" dirty="0" err="1">
                <a:solidFill>
                  <a:srgbClr val="222222"/>
                </a:solidFill>
                <a:latin typeface="Arial" panose="020B0604020202020204" pitchFamily="34" charset="0"/>
              </a:rPr>
              <a:t>Gamasutra</a:t>
            </a:r>
            <a:r>
              <a:rPr lang="en-US" sz="1600" i="1" dirty="0" smtClean="0">
                <a:solidFill>
                  <a:srgbClr val="222222"/>
                </a:solidFill>
                <a:latin typeface="Arial" panose="020B0604020202020204" pitchFamily="34" charset="0"/>
              </a:rPr>
              <a:t>.</a:t>
            </a:r>
            <a:endParaRPr lang="en-US" sz="1600" dirty="0"/>
          </a:p>
        </p:txBody>
      </p:sp>
    </p:spTree>
    <p:extLst>
      <p:ext uri="{BB962C8B-B14F-4D97-AF65-F5344CB8AC3E}">
        <p14:creationId xmlns:p14="http://schemas.microsoft.com/office/powerpoint/2010/main" val="11323552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i-FI" dirty="0" smtClean="0"/>
              <a:t>B. Suunnittelu (ja luovuus)</a:t>
            </a:r>
            <a:endParaRPr lang="fi-FI" dirty="0"/>
          </a:p>
        </p:txBody>
      </p:sp>
      <p:sp>
        <p:nvSpPr>
          <p:cNvPr id="3" name="Content Placeholder 2"/>
          <p:cNvSpPr>
            <a:spLocks noGrp="1"/>
          </p:cNvSpPr>
          <p:nvPr>
            <p:ph idx="1"/>
          </p:nvPr>
        </p:nvSpPr>
        <p:spPr>
          <a:xfrm>
            <a:off x="457200" y="1484784"/>
            <a:ext cx="8229600" cy="3700440"/>
          </a:xfrm>
        </p:spPr>
        <p:txBody>
          <a:bodyPr/>
          <a:lstStyle/>
          <a:p>
            <a:pPr marL="514350" indent="-514350">
              <a:buFont typeface="+mj-lt"/>
              <a:buAutoNum type="alphaLcParenR" startAt="8"/>
            </a:pPr>
            <a:r>
              <a:rPr lang="fi-FI" sz="2800" dirty="0" smtClean="0"/>
              <a:t>Piirrä kuva. Se asettaa tunnelman.</a:t>
            </a:r>
          </a:p>
          <a:p>
            <a:pPr marL="514350" indent="-514350">
              <a:buFont typeface="+mj-lt"/>
              <a:buAutoNum type="alphaLcParenR" startAt="8"/>
            </a:pPr>
            <a:r>
              <a:rPr lang="fi-FI" sz="2800" dirty="0" smtClean="0"/>
              <a:t>Käytä kuvaa pelataksesi peliä päässäsi</a:t>
            </a:r>
            <a:r>
              <a:rPr lang="fi-FI" sz="2800" dirty="0" smtClean="0"/>
              <a:t>.</a:t>
            </a:r>
            <a:endParaRPr lang="fi-FI" sz="2800" dirty="0" smtClean="0"/>
          </a:p>
          <a:p>
            <a:endParaRPr lang="fi-FI" sz="2800" dirty="0" smtClean="0"/>
          </a:p>
          <a:p>
            <a:pPr marL="514350" indent="-514350">
              <a:buFont typeface="+mj-lt"/>
              <a:buAutoNum type="alphaLcParenR" startAt="8"/>
            </a:pPr>
            <a:endParaRPr lang="fi-FI" sz="2800" dirty="0" smtClean="0"/>
          </a:p>
          <a:p>
            <a:pPr marL="457200" indent="-457200">
              <a:buFont typeface="+mj-lt"/>
              <a:buAutoNum type="alphaLcParenR" startAt="8"/>
            </a:pPr>
            <a:endParaRPr lang="fi-FI" sz="2800" dirty="0" smtClean="0"/>
          </a:p>
          <a:p>
            <a:pPr marL="457200" indent="-457200">
              <a:buFont typeface="+mj-lt"/>
              <a:buAutoNum type="alphaLcParenR" startAt="8"/>
            </a:pPr>
            <a:endParaRPr lang="fi-FI" sz="2800" dirty="0" smtClean="0"/>
          </a:p>
          <a:p>
            <a:endParaRPr lang="fi-FI" sz="2800" dirty="0"/>
          </a:p>
        </p:txBody>
      </p:sp>
      <p:pic>
        <p:nvPicPr>
          <p:cNvPr id="8" name="Picture 2" descr="https://trac.cc.jyu.fi/projects/npo/raw-attachment/wiki/pelisuunnittelu/EsimerkkiTasohyppely/tasohyppely.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7704" y="2708920"/>
            <a:ext cx="5616624" cy="39613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10726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i-FI" dirty="0" smtClean="0"/>
              <a:t>B. Suunnittelu (ja luovuus)</a:t>
            </a:r>
            <a:endParaRPr lang="fi-FI" dirty="0"/>
          </a:p>
        </p:txBody>
      </p:sp>
      <p:sp>
        <p:nvSpPr>
          <p:cNvPr id="3" name="Content Placeholder 2"/>
          <p:cNvSpPr>
            <a:spLocks noGrp="1"/>
          </p:cNvSpPr>
          <p:nvPr>
            <p:ph idx="1"/>
          </p:nvPr>
        </p:nvSpPr>
        <p:spPr>
          <a:xfrm>
            <a:off x="457200" y="1484784"/>
            <a:ext cx="8229600" cy="3700440"/>
          </a:xfrm>
        </p:spPr>
        <p:txBody>
          <a:bodyPr/>
          <a:lstStyle/>
          <a:p>
            <a:pPr marL="514350" indent="-514350">
              <a:buFont typeface="+mj-lt"/>
              <a:buAutoNum type="alphaLcParenR" startAt="10"/>
            </a:pPr>
            <a:r>
              <a:rPr lang="fi-FI" sz="2800" dirty="0" smtClean="0"/>
              <a:t>Tunnista </a:t>
            </a:r>
            <a:r>
              <a:rPr lang="fi-FI" sz="2800" dirty="0" smtClean="0"/>
              <a:t>pelin </a:t>
            </a:r>
            <a:r>
              <a:rPr lang="fi-FI" sz="2800" dirty="0" err="1" smtClean="0"/>
              <a:t>avain</a:t>
            </a:r>
            <a:r>
              <a:rPr lang="fi-FI" sz="2800" b="1" dirty="0" err="1" smtClean="0"/>
              <a:t>JUJU</a:t>
            </a:r>
            <a:r>
              <a:rPr lang="fi-FI" sz="2800" b="1" dirty="0" smtClean="0"/>
              <a:t>.</a:t>
            </a:r>
            <a:endParaRPr lang="fi-FI" sz="2800" b="1" dirty="0" smtClean="0"/>
          </a:p>
          <a:p>
            <a:pPr marL="514350" indent="-514350">
              <a:buFont typeface="+mj-lt"/>
              <a:buAutoNum type="alphaLcParenR" startAt="10"/>
            </a:pPr>
            <a:r>
              <a:rPr lang="fi-FI" sz="2800" dirty="0" smtClean="0"/>
              <a:t>Tee </a:t>
            </a:r>
            <a:r>
              <a:rPr lang="fi-FI" sz="2800" b="1" dirty="0" err="1" smtClean="0"/>
              <a:t>JUJU</a:t>
            </a:r>
            <a:r>
              <a:rPr lang="fi-FI" sz="2800" dirty="0" err="1" smtClean="0"/>
              <a:t>sta</a:t>
            </a:r>
            <a:r>
              <a:rPr lang="fi-FI" sz="2800" dirty="0" smtClean="0"/>
              <a:t> </a:t>
            </a:r>
            <a:r>
              <a:rPr lang="fi-FI" sz="2800" dirty="0" smtClean="0"/>
              <a:t>pelin sijaan ensin lelu</a:t>
            </a:r>
            <a:r>
              <a:rPr lang="fi-FI" sz="2800" dirty="0" smtClean="0"/>
              <a:t>.</a:t>
            </a:r>
          </a:p>
          <a:p>
            <a:pPr marL="514350" indent="-514350">
              <a:buFont typeface="+mj-lt"/>
              <a:buAutoNum type="alphaLcParenR" startAt="10"/>
            </a:pPr>
            <a:r>
              <a:rPr lang="fi-FI" sz="2800" dirty="0"/>
              <a:t>Tee </a:t>
            </a:r>
            <a:r>
              <a:rPr lang="fi-FI" sz="2800" dirty="0" smtClean="0"/>
              <a:t>pelin </a:t>
            </a:r>
            <a:r>
              <a:rPr lang="fi-FI" sz="2800" dirty="0"/>
              <a:t>tavoite selväksi pelaajalle.</a:t>
            </a:r>
          </a:p>
          <a:p>
            <a:pPr marL="514350" indent="-514350">
              <a:buFont typeface="+mj-lt"/>
              <a:buAutoNum type="alphaLcParenR" startAt="10"/>
            </a:pPr>
            <a:endParaRPr lang="fi-FI" sz="2800" dirty="0" smtClean="0"/>
          </a:p>
          <a:p>
            <a:pPr marL="514350" indent="-514350">
              <a:buFont typeface="+mj-lt"/>
              <a:buAutoNum type="alphaLcParenR" startAt="10"/>
            </a:pPr>
            <a:endParaRPr lang="fi-FI" sz="2800" dirty="0" smtClean="0"/>
          </a:p>
          <a:p>
            <a:pPr marL="457200" indent="-457200">
              <a:buFont typeface="+mj-lt"/>
              <a:buAutoNum type="alphaLcParenR" startAt="10"/>
            </a:pPr>
            <a:endParaRPr lang="fi-FI" sz="2800" dirty="0" smtClean="0"/>
          </a:p>
          <a:p>
            <a:pPr marL="457200" indent="-457200">
              <a:buFont typeface="+mj-lt"/>
              <a:buAutoNum type="alphaLcParenR" startAt="10"/>
            </a:pPr>
            <a:endParaRPr lang="fi-FI" sz="2800" dirty="0" smtClean="0"/>
          </a:p>
          <a:p>
            <a:endParaRPr lang="fi-FI" sz="2800" dirty="0"/>
          </a:p>
        </p:txBody>
      </p:sp>
      <p:pic>
        <p:nvPicPr>
          <p:cNvPr id="3074" name="Picture 2" descr="http://www.gamasutra.com/features/20051026/sheffield_00_clip_image029.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9519" y="3653692"/>
            <a:ext cx="3852056" cy="294366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www.gamasutra.com/features/20051026/sheffield_00_clip_image027.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9592" y="3653691"/>
            <a:ext cx="2952578" cy="297573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38296" y="3805358"/>
            <a:ext cx="847891" cy="369332"/>
          </a:xfrm>
          <a:prstGeom prst="rect">
            <a:avLst/>
          </a:prstGeom>
          <a:noFill/>
        </p:spPr>
        <p:txBody>
          <a:bodyPr wrap="square" rtlCol="0">
            <a:spAutoFit/>
          </a:bodyPr>
          <a:lstStyle/>
          <a:p>
            <a:r>
              <a:rPr lang="fi-FI" dirty="0" smtClean="0"/>
              <a:t>LELU:</a:t>
            </a:r>
            <a:endParaRPr lang="en-US" dirty="0"/>
          </a:p>
        </p:txBody>
      </p:sp>
      <p:sp>
        <p:nvSpPr>
          <p:cNvPr id="7" name="TextBox 6"/>
          <p:cNvSpPr txBox="1"/>
          <p:nvPr/>
        </p:nvSpPr>
        <p:spPr>
          <a:xfrm>
            <a:off x="4201237" y="3666858"/>
            <a:ext cx="633507" cy="369332"/>
          </a:xfrm>
          <a:prstGeom prst="rect">
            <a:avLst/>
          </a:prstGeom>
          <a:noFill/>
        </p:spPr>
        <p:txBody>
          <a:bodyPr wrap="none" rtlCol="0">
            <a:spAutoFit/>
          </a:bodyPr>
          <a:lstStyle/>
          <a:p>
            <a:pPr algn="r"/>
            <a:r>
              <a:rPr lang="fi-FI" dirty="0" smtClean="0"/>
              <a:t>PELI:</a:t>
            </a:r>
            <a:endParaRPr lang="en-US" dirty="0"/>
          </a:p>
        </p:txBody>
      </p:sp>
      <p:sp>
        <p:nvSpPr>
          <p:cNvPr id="6" name="Rectangle 5"/>
          <p:cNvSpPr/>
          <p:nvPr/>
        </p:nvSpPr>
        <p:spPr>
          <a:xfrm>
            <a:off x="6899610" y="6597352"/>
            <a:ext cx="2244525" cy="307777"/>
          </a:xfrm>
          <a:prstGeom prst="rect">
            <a:avLst/>
          </a:prstGeom>
        </p:spPr>
        <p:txBody>
          <a:bodyPr wrap="none">
            <a:spAutoFit/>
          </a:bodyPr>
          <a:lstStyle/>
          <a:p>
            <a:r>
              <a:rPr lang="en-US" sz="1400" i="1" dirty="0" err="1" smtClean="0">
                <a:solidFill>
                  <a:srgbClr val="222222"/>
                </a:solidFill>
                <a:latin typeface="Arial" panose="020B0604020202020204" pitchFamily="34" charset="0"/>
              </a:rPr>
              <a:t>Kuvien</a:t>
            </a:r>
            <a:r>
              <a:rPr lang="en-US" sz="1400" i="1" dirty="0" smtClean="0">
                <a:solidFill>
                  <a:srgbClr val="222222"/>
                </a:solidFill>
                <a:latin typeface="Arial" panose="020B0604020202020204" pitchFamily="34" charset="0"/>
              </a:rPr>
              <a:t> </a:t>
            </a:r>
            <a:r>
              <a:rPr lang="en-US" sz="1400" i="1" dirty="0" err="1" smtClean="0">
                <a:solidFill>
                  <a:srgbClr val="222222"/>
                </a:solidFill>
                <a:latin typeface="Arial" panose="020B0604020202020204" pitchFamily="34" charset="0"/>
              </a:rPr>
              <a:t>lähde</a:t>
            </a:r>
            <a:r>
              <a:rPr lang="en-US" sz="1400" i="1" dirty="0" smtClean="0">
                <a:solidFill>
                  <a:srgbClr val="222222"/>
                </a:solidFill>
                <a:latin typeface="Arial" panose="020B0604020202020204" pitchFamily="34" charset="0"/>
              </a:rPr>
              <a:t>:</a:t>
            </a:r>
            <a:r>
              <a:rPr lang="en-US" sz="1400" dirty="0" smtClean="0">
                <a:solidFill>
                  <a:srgbClr val="222222"/>
                </a:solidFill>
                <a:latin typeface="Arial" panose="020B0604020202020204" pitchFamily="34" charset="0"/>
              </a:rPr>
              <a:t> </a:t>
            </a:r>
            <a:r>
              <a:rPr lang="en-US" sz="1400" dirty="0" err="1" smtClean="0">
                <a:solidFill>
                  <a:srgbClr val="222222"/>
                </a:solidFill>
                <a:latin typeface="Arial" panose="020B0604020202020204" pitchFamily="34" charset="0"/>
              </a:rPr>
              <a:t>Gabler</a:t>
            </a:r>
            <a:r>
              <a:rPr lang="en-US" sz="1400" dirty="0" smtClean="0">
                <a:solidFill>
                  <a:srgbClr val="222222"/>
                </a:solidFill>
                <a:latin typeface="Arial" panose="020B0604020202020204" pitchFamily="34" charset="0"/>
              </a:rPr>
              <a:t> et al</a:t>
            </a:r>
            <a:endParaRPr lang="en-US" sz="1400" dirty="0"/>
          </a:p>
        </p:txBody>
      </p:sp>
    </p:spTree>
    <p:extLst>
      <p:ext uri="{BB962C8B-B14F-4D97-AF65-F5344CB8AC3E}">
        <p14:creationId xmlns:p14="http://schemas.microsoft.com/office/powerpoint/2010/main" val="42415522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07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07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fi-FI" dirty="0"/>
              <a:t>m</a:t>
            </a:r>
            <a:r>
              <a:rPr lang="fi-FI" dirty="0" smtClean="0"/>
              <a:t>) </a:t>
            </a:r>
            <a:r>
              <a:rPr lang="fi-FI" dirty="0" smtClean="0"/>
              <a:t>Tee pelistä </a:t>
            </a:r>
            <a:r>
              <a:rPr lang="fi-FI" b="1" i="1" dirty="0" smtClean="0"/>
              <a:t>”</a:t>
            </a:r>
            <a:r>
              <a:rPr lang="fi-FI" b="1" i="1" dirty="0" smtClean="0">
                <a:solidFill>
                  <a:srgbClr val="00B050"/>
                </a:solidFill>
              </a:rPr>
              <a:t>m</a:t>
            </a:r>
            <a:r>
              <a:rPr lang="fi-FI" b="1" i="1" dirty="0" smtClean="0">
                <a:solidFill>
                  <a:schemeClr val="accent4">
                    <a:lumMod val="75000"/>
                  </a:schemeClr>
                </a:solidFill>
              </a:rPr>
              <a:t>e</a:t>
            </a:r>
            <a:r>
              <a:rPr lang="fi-FI" b="1" i="1" dirty="0" smtClean="0">
                <a:solidFill>
                  <a:schemeClr val="accent2"/>
                </a:solidFill>
              </a:rPr>
              <a:t>h</a:t>
            </a:r>
            <a:r>
              <a:rPr lang="fi-FI" b="1" i="1" dirty="0" smtClean="0">
                <a:solidFill>
                  <a:srgbClr val="FF217B"/>
                </a:solidFill>
              </a:rPr>
              <a:t>u</a:t>
            </a:r>
            <a:r>
              <a:rPr lang="fi-FI" b="1" i="1" dirty="0" smtClean="0">
                <a:solidFill>
                  <a:srgbClr val="C00000"/>
                </a:solidFill>
              </a:rPr>
              <a:t>k</a:t>
            </a:r>
            <a:r>
              <a:rPr lang="fi-FI" b="1" i="1" dirty="0" smtClean="0">
                <a:solidFill>
                  <a:schemeClr val="accent2">
                    <a:lumMod val="75000"/>
                  </a:schemeClr>
                </a:solidFill>
              </a:rPr>
              <a:t>a</a:t>
            </a:r>
            <a:r>
              <a:rPr lang="fi-FI" b="1" i="1" dirty="0" smtClean="0">
                <a:solidFill>
                  <a:srgbClr val="00B050"/>
                </a:solidFill>
              </a:rPr>
              <a:t>s</a:t>
            </a:r>
            <a:r>
              <a:rPr lang="fi-FI" b="1" i="1" dirty="0" smtClean="0"/>
              <a:t>”.</a:t>
            </a:r>
          </a:p>
          <a:p>
            <a:r>
              <a:rPr lang="fi-FI" sz="2400" dirty="0" smtClean="0"/>
              <a:t>	Mehukkuus </a:t>
            </a:r>
            <a:r>
              <a:rPr lang="fi-FI" sz="2400" dirty="0" smtClean="0"/>
              <a:t>= joku </a:t>
            </a:r>
            <a:r>
              <a:rPr lang="fi-FI" sz="2400" dirty="0" smtClean="0"/>
              <a:t>yksityiskohta</a:t>
            </a:r>
            <a:r>
              <a:rPr lang="fi-FI" sz="2400" dirty="0" smtClean="0"/>
              <a:t>, mikä jää </a:t>
            </a:r>
            <a:r>
              <a:rPr lang="fi-FI" sz="2400" dirty="0" smtClean="0"/>
              <a:t>mieleen.</a:t>
            </a:r>
            <a:r>
              <a:rPr lang="fi-FI" sz="800" dirty="0" smtClean="0"/>
              <a:t> </a:t>
            </a:r>
          </a:p>
          <a:p>
            <a:pPr algn="ctr"/>
            <a:r>
              <a:rPr lang="fi-FI" sz="800" i="1" dirty="0" smtClean="0"/>
              <a:t/>
            </a:r>
            <a:br>
              <a:rPr lang="fi-FI" sz="800" i="1" dirty="0" smtClean="0"/>
            </a:br>
            <a:r>
              <a:rPr lang="fi-FI" sz="2400" i="1" dirty="0" smtClean="0"/>
              <a:t>Asia mistä pelaaja kertoo ensimmäisenä kaverilleen</a:t>
            </a:r>
          </a:p>
          <a:p>
            <a:endParaRPr lang="fi-FI" sz="2400" dirty="0"/>
          </a:p>
        </p:txBody>
      </p:sp>
      <p:pic>
        <p:nvPicPr>
          <p:cNvPr id="6" name="Picture 5"/>
          <p:cNvPicPr>
            <a:picLocks noChangeAspect="1"/>
          </p:cNvPicPr>
          <p:nvPr/>
        </p:nvPicPr>
        <p:blipFill>
          <a:blip r:embed="rId3"/>
          <a:stretch>
            <a:fillRect/>
          </a:stretch>
        </p:blipFill>
        <p:spPr>
          <a:xfrm>
            <a:off x="1997714" y="3485399"/>
            <a:ext cx="5148572" cy="2898202"/>
          </a:xfrm>
          <a:prstGeom prst="rect">
            <a:avLst/>
          </a:prstGeom>
        </p:spPr>
      </p:pic>
    </p:spTree>
    <p:extLst>
      <p:ext uri="{BB962C8B-B14F-4D97-AF65-F5344CB8AC3E}">
        <p14:creationId xmlns:p14="http://schemas.microsoft.com/office/powerpoint/2010/main" val="38799613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i-FI" dirty="0" smtClean="0"/>
              <a:t>C. </a:t>
            </a:r>
            <a:r>
              <a:rPr lang="fi-FI" dirty="0" smtClean="0"/>
              <a:t>Pelattavuus ja hauskuus</a:t>
            </a:r>
            <a:endParaRPr lang="fi-FI" dirty="0"/>
          </a:p>
        </p:txBody>
      </p:sp>
      <p:sp>
        <p:nvSpPr>
          <p:cNvPr id="3" name="Content Placeholder 2"/>
          <p:cNvSpPr>
            <a:spLocks noGrp="1"/>
          </p:cNvSpPr>
          <p:nvPr>
            <p:ph idx="1"/>
          </p:nvPr>
        </p:nvSpPr>
        <p:spPr/>
        <p:txBody>
          <a:bodyPr/>
          <a:lstStyle/>
          <a:p>
            <a:pPr marL="514350" indent="-514350">
              <a:buFont typeface="+mj-lt"/>
              <a:buAutoNum type="alphaLcParenR" startAt="14"/>
            </a:pPr>
            <a:r>
              <a:rPr lang="fi-FI" sz="2800" dirty="0" smtClean="0"/>
              <a:t>Yksinkertaiset ideat toimivat (jos toimivat</a:t>
            </a:r>
            <a:r>
              <a:rPr lang="fi-FI" sz="2800" dirty="0" smtClean="0"/>
              <a:t>).</a:t>
            </a:r>
            <a:br>
              <a:rPr lang="fi-FI" sz="2800" dirty="0" smtClean="0"/>
            </a:br>
            <a:r>
              <a:rPr lang="fi-FI" sz="2800" i="1" dirty="0" smtClean="0"/>
              <a:t>kokeellinen </a:t>
            </a:r>
            <a:r>
              <a:rPr lang="fi-FI" sz="2800" dirty="0" smtClean="0"/>
              <a:t>≠ </a:t>
            </a:r>
            <a:r>
              <a:rPr lang="fi-FI" sz="2800" i="1" dirty="0" smtClean="0"/>
              <a:t>monimutkainen</a:t>
            </a:r>
          </a:p>
          <a:p>
            <a:pPr marL="514350" indent="-514350">
              <a:buFont typeface="+mj-lt"/>
              <a:buAutoNum type="alphaLcParenR" startAt="15"/>
            </a:pPr>
            <a:r>
              <a:rPr lang="fi-FI" sz="2800" dirty="0"/>
              <a:t>Oikaise </a:t>
            </a:r>
            <a:r>
              <a:rPr lang="fi-FI" sz="2800" dirty="0" smtClean="0"/>
              <a:t>teknisissä ratkaisuissa.</a:t>
            </a:r>
            <a:endParaRPr lang="fi-FI" sz="2800" dirty="0"/>
          </a:p>
          <a:p>
            <a:pPr marL="514350" indent="-514350">
              <a:buFont typeface="+mj-lt"/>
              <a:buAutoNum type="alphaLcParenR" startAt="15"/>
            </a:pPr>
            <a:r>
              <a:rPr lang="fi-FI" sz="2800" dirty="0"/>
              <a:t>Hylkää </a:t>
            </a:r>
            <a:r>
              <a:rPr lang="fi-FI" sz="2800" dirty="0" smtClean="0"/>
              <a:t>huono pelimekaniikka</a:t>
            </a:r>
            <a:br>
              <a:rPr lang="fi-FI" sz="2800" dirty="0" smtClean="0"/>
            </a:br>
            <a:r>
              <a:rPr lang="fi-FI" sz="2800" dirty="0" smtClean="0"/>
              <a:t>varhain.</a:t>
            </a:r>
            <a:r>
              <a:rPr lang="fi-FI" sz="800" dirty="0" smtClean="0"/>
              <a:t/>
            </a:r>
            <a:br>
              <a:rPr lang="fi-FI" sz="800" dirty="0" smtClean="0"/>
            </a:br>
            <a:r>
              <a:rPr lang="fi-FI" sz="800" dirty="0" smtClean="0"/>
              <a:t/>
            </a:r>
            <a:br>
              <a:rPr lang="fi-FI" sz="800" dirty="0" smtClean="0"/>
            </a:br>
            <a:r>
              <a:rPr lang="fi-FI" sz="2800" i="1" dirty="0" smtClean="0"/>
              <a:t>Hieno </a:t>
            </a:r>
            <a:r>
              <a:rPr lang="fi-FI" sz="2800" i="1" dirty="0"/>
              <a:t>grafiikka ei pelasta </a:t>
            </a:r>
            <a:r>
              <a:rPr lang="fi-FI" sz="2800" i="1" dirty="0" smtClean="0"/>
              <a:t/>
            </a:r>
            <a:br>
              <a:rPr lang="fi-FI" sz="2800" i="1" dirty="0" smtClean="0"/>
            </a:br>
            <a:r>
              <a:rPr lang="fi-FI" sz="2800" i="1" dirty="0" smtClean="0"/>
              <a:t>huonoa </a:t>
            </a:r>
            <a:r>
              <a:rPr lang="fi-FI" sz="2800" i="1" dirty="0"/>
              <a:t>peli-ideaa</a:t>
            </a:r>
            <a:r>
              <a:rPr lang="fi-FI" sz="2800" i="1" dirty="0" smtClean="0"/>
              <a:t>.</a:t>
            </a:r>
            <a:endParaRPr lang="fi-FI" sz="2800" i="1" dirty="0"/>
          </a:p>
          <a:p>
            <a:pPr marL="514350" indent="-514350">
              <a:buFont typeface="+mj-lt"/>
              <a:buAutoNum type="alphaLcParenR" startAt="15"/>
            </a:pPr>
            <a:r>
              <a:rPr lang="fi-FI" sz="2800" dirty="0"/>
              <a:t>… mutta: hyvä idea </a:t>
            </a:r>
            <a:r>
              <a:rPr lang="fi-FI" sz="2800" dirty="0" smtClean="0"/>
              <a:t>hyötyy</a:t>
            </a:r>
            <a:br>
              <a:rPr lang="fi-FI" sz="2800" dirty="0" smtClean="0"/>
            </a:br>
            <a:r>
              <a:rPr lang="fi-FI" sz="2800" dirty="0" smtClean="0"/>
              <a:t>korkealaatuisesta ja hiotusta kokemuksellisuudesta!</a:t>
            </a:r>
            <a:endParaRPr lang="fi-FI" sz="2800" dirty="0"/>
          </a:p>
          <a:p>
            <a:pPr marL="514350" indent="-514350">
              <a:buFontTx/>
              <a:buAutoNum type="alphaLcParenR"/>
            </a:pPr>
            <a:endParaRPr lang="fi-FI" sz="2800" dirty="0" smtClean="0"/>
          </a:p>
          <a:p>
            <a:r>
              <a:rPr lang="en-US" sz="2000" i="1" dirty="0" smtClean="0"/>
              <a:t/>
            </a:r>
            <a:br>
              <a:rPr lang="en-US" sz="2000" i="1" dirty="0" smtClean="0"/>
            </a:br>
            <a:endParaRPr lang="fi-FI" sz="2800" dirty="0"/>
          </a:p>
        </p:txBody>
      </p:sp>
      <p:pic>
        <p:nvPicPr>
          <p:cNvPr id="4" name="Picture 2" descr="http://www.gamasutra.com/features/20051026/sheffield_00_clip_image036.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84168" y="3212976"/>
            <a:ext cx="2448272" cy="2752497"/>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7019356" y="5965473"/>
            <a:ext cx="1667444" cy="307777"/>
          </a:xfrm>
          <a:prstGeom prst="rect">
            <a:avLst/>
          </a:prstGeom>
        </p:spPr>
        <p:txBody>
          <a:bodyPr wrap="none">
            <a:spAutoFit/>
          </a:bodyPr>
          <a:lstStyle/>
          <a:p>
            <a:r>
              <a:rPr lang="en-US" sz="1400" i="1" dirty="0" err="1" smtClean="0">
                <a:solidFill>
                  <a:srgbClr val="222222"/>
                </a:solidFill>
                <a:latin typeface="Arial" panose="020B0604020202020204" pitchFamily="34" charset="0"/>
              </a:rPr>
              <a:t>Kuva</a:t>
            </a:r>
            <a:r>
              <a:rPr lang="en-US" sz="1400" i="1" dirty="0" smtClean="0">
                <a:solidFill>
                  <a:srgbClr val="222222"/>
                </a:solidFill>
                <a:latin typeface="Arial" panose="020B0604020202020204" pitchFamily="34" charset="0"/>
              </a:rPr>
              <a:t>:</a:t>
            </a:r>
            <a:r>
              <a:rPr lang="en-US" sz="1400" dirty="0" smtClean="0">
                <a:solidFill>
                  <a:srgbClr val="222222"/>
                </a:solidFill>
                <a:latin typeface="Arial" panose="020B0604020202020204" pitchFamily="34" charset="0"/>
              </a:rPr>
              <a:t> </a:t>
            </a:r>
            <a:r>
              <a:rPr lang="en-US" sz="1400" dirty="0" err="1" smtClean="0">
                <a:solidFill>
                  <a:srgbClr val="222222"/>
                </a:solidFill>
                <a:latin typeface="Arial" panose="020B0604020202020204" pitchFamily="34" charset="0"/>
              </a:rPr>
              <a:t>Gabler</a:t>
            </a:r>
            <a:r>
              <a:rPr lang="en-US" sz="1400" dirty="0" smtClean="0">
                <a:solidFill>
                  <a:srgbClr val="222222"/>
                </a:solidFill>
                <a:latin typeface="Arial" panose="020B0604020202020204" pitchFamily="34" charset="0"/>
              </a:rPr>
              <a:t> et al</a:t>
            </a:r>
            <a:endParaRPr lang="en-US" sz="1400" dirty="0"/>
          </a:p>
        </p:txBody>
      </p:sp>
    </p:spTree>
    <p:extLst>
      <p:ext uri="{BB962C8B-B14F-4D97-AF65-F5344CB8AC3E}">
        <p14:creationId xmlns:p14="http://schemas.microsoft.com/office/powerpoint/2010/main" val="631249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83568" y="2636912"/>
            <a:ext cx="8352928" cy="2062103"/>
          </a:xfrm>
          <a:prstGeom prst="rect">
            <a:avLst/>
          </a:prstGeom>
        </p:spPr>
        <p:txBody>
          <a:bodyPr wrap="square">
            <a:spAutoFit/>
          </a:bodyPr>
          <a:lstStyle/>
          <a:p>
            <a:r>
              <a:rPr lang="en-US" sz="3200" i="1" dirty="0"/>
              <a:t>Perfection </a:t>
            </a:r>
            <a:r>
              <a:rPr lang="en-US" sz="3200" i="1" dirty="0" smtClean="0"/>
              <a:t>is </a:t>
            </a:r>
            <a:r>
              <a:rPr lang="en-US" sz="3200" i="1" dirty="0"/>
              <a:t>achieved not when there is nothing more to add, but rather when there is nothing more to take away.</a:t>
            </a:r>
            <a:br>
              <a:rPr lang="en-US" sz="3200" i="1" dirty="0"/>
            </a:br>
            <a:r>
              <a:rPr lang="en-US" sz="3200" i="1" dirty="0"/>
              <a:t>				-Antoine de Saint-Exupery</a:t>
            </a:r>
            <a:endParaRPr lang="fi-FI" sz="3200" i="1" dirty="0"/>
          </a:p>
        </p:txBody>
      </p:sp>
    </p:spTree>
    <p:extLst>
      <p:ext uri="{BB962C8B-B14F-4D97-AF65-F5344CB8AC3E}">
        <p14:creationId xmlns:p14="http://schemas.microsoft.com/office/powerpoint/2010/main" val="10829057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i-FI" sz="4000" b="1" dirty="0" smtClean="0"/>
              <a:t>Harjoitus</a:t>
            </a:r>
            <a:r>
              <a:rPr lang="fi-FI" sz="4000" dirty="0" smtClean="0"/>
              <a:t>: Suunnitellaan </a:t>
            </a:r>
            <a:r>
              <a:rPr lang="fi-FI" sz="4000" dirty="0" smtClean="0"/>
              <a:t>tiimeissä peli</a:t>
            </a:r>
            <a:endParaRPr lang="en-US" sz="4000" dirty="0"/>
          </a:p>
        </p:txBody>
      </p:sp>
      <p:sp>
        <p:nvSpPr>
          <p:cNvPr id="3" name="Content Placeholder 2"/>
          <p:cNvSpPr>
            <a:spLocks noGrp="1"/>
          </p:cNvSpPr>
          <p:nvPr>
            <p:ph idx="1"/>
          </p:nvPr>
        </p:nvSpPr>
        <p:spPr>
          <a:xfrm>
            <a:off x="457200" y="1238391"/>
            <a:ext cx="8229600" cy="3700440"/>
          </a:xfrm>
        </p:spPr>
        <p:txBody>
          <a:bodyPr/>
          <a:lstStyle/>
          <a:p>
            <a:pPr marL="342900" indent="-342900">
              <a:buFont typeface="Arial" panose="020B0604020202020204" pitchFamily="34" charset="0"/>
              <a:buChar char="•"/>
            </a:pPr>
            <a:r>
              <a:rPr lang="fi-FI" sz="2400" dirty="0" smtClean="0"/>
              <a:t>Arvotaan tiimit ja teema</a:t>
            </a:r>
          </a:p>
          <a:p>
            <a:pPr marL="1028700" lvl="1" indent="-342900"/>
            <a:r>
              <a:rPr lang="fi-FI" sz="1800" dirty="0" smtClean="0"/>
              <a:t>3 roolia: ideoija, taiteilija ja </a:t>
            </a:r>
            <a:r>
              <a:rPr lang="fi-FI" sz="1800" dirty="0" err="1" smtClean="0"/>
              <a:t>koodari</a:t>
            </a:r>
            <a:r>
              <a:rPr lang="fi-FI" sz="1800" dirty="0" smtClean="0"/>
              <a:t>. </a:t>
            </a:r>
          </a:p>
          <a:p>
            <a:pPr marL="1028700" lvl="1" indent="-342900"/>
            <a:r>
              <a:rPr lang="fi-FI" sz="1800" dirty="0" smtClean="0"/>
              <a:t>Teema:  </a:t>
            </a:r>
            <a:r>
              <a:rPr lang="fi-FI" sz="1800" b="1" dirty="0" smtClean="0">
                <a:solidFill>
                  <a:srgbClr val="FF0000"/>
                </a:solidFill>
              </a:rPr>
              <a:t>HÄRVELI</a:t>
            </a:r>
          </a:p>
          <a:p>
            <a:pPr marL="1028700" lvl="1" indent="-342900"/>
            <a:r>
              <a:rPr lang="fi-FI" sz="1800" dirty="0" smtClean="0"/>
              <a:t>Aikaa 20 min + 10 min purku.</a:t>
            </a:r>
          </a:p>
          <a:p>
            <a:pPr marL="342900" indent="-342900">
              <a:buFont typeface="Arial" panose="020B0604020202020204" pitchFamily="34" charset="0"/>
              <a:buChar char="•"/>
            </a:pPr>
            <a:r>
              <a:rPr lang="fi-FI" sz="2400" dirty="0" smtClean="0"/>
              <a:t>Kysymyksiä avuksi</a:t>
            </a:r>
          </a:p>
          <a:p>
            <a:pPr marL="1028700" lvl="1" indent="-342900"/>
            <a:r>
              <a:rPr lang="fi-FI" sz="1800" dirty="0" smtClean="0"/>
              <a:t>Kuka sitä pelaa? </a:t>
            </a:r>
            <a:br>
              <a:rPr lang="fi-FI" sz="1800" dirty="0" smtClean="0"/>
            </a:br>
            <a:r>
              <a:rPr lang="fi-FI" sz="1800" dirty="0" smtClean="0"/>
              <a:t>(esim. </a:t>
            </a:r>
            <a:r>
              <a:rPr lang="fi-FI" sz="1800" dirty="0" err="1" smtClean="0"/>
              <a:t>Bartlen</a:t>
            </a:r>
            <a:r>
              <a:rPr lang="fi-FI" sz="1800" dirty="0" smtClean="0"/>
              <a:t> 4-tyyppiä)</a:t>
            </a:r>
          </a:p>
          <a:p>
            <a:pPr marL="1028700" lvl="1" indent="-342900"/>
            <a:r>
              <a:rPr lang="fi-FI" sz="1800" dirty="0" smtClean="0"/>
              <a:t>Teksti, 2D vai 3D, </a:t>
            </a:r>
            <a:br>
              <a:rPr lang="fi-FI" sz="1800" dirty="0" smtClean="0"/>
            </a:br>
            <a:r>
              <a:rPr lang="fi-FI" sz="1800" dirty="0" smtClean="0"/>
              <a:t>pelkistetty vai fotorealistinen</a:t>
            </a:r>
          </a:p>
          <a:p>
            <a:pPr marL="1028700" lvl="1" indent="-342900"/>
            <a:r>
              <a:rPr lang="fi-FI" sz="1800" dirty="0" smtClean="0"/>
              <a:t>Mistä ja kenestä se kertoo?</a:t>
            </a:r>
          </a:p>
          <a:p>
            <a:pPr marL="1028700" lvl="1" indent="-342900"/>
            <a:r>
              <a:rPr lang="fi-FI" sz="1800" dirty="0" smtClean="0"/>
              <a:t>Pelin tavoite? Mitä  ”nappuloita”</a:t>
            </a:r>
            <a:br>
              <a:rPr lang="fi-FI" sz="1800" dirty="0" smtClean="0"/>
            </a:br>
            <a:r>
              <a:rPr lang="fi-FI" sz="1800" dirty="0" smtClean="0"/>
              <a:t>painellaan. (</a:t>
            </a:r>
            <a:r>
              <a:rPr lang="fi-FI" sz="1800" dirty="0" err="1" smtClean="0"/>
              <a:t>Octalysis</a:t>
            </a:r>
            <a:r>
              <a:rPr lang="fi-FI" sz="1800" dirty="0" smtClean="0"/>
              <a:t>)</a:t>
            </a:r>
          </a:p>
          <a:p>
            <a:pPr marL="457200" indent="-457200">
              <a:buFont typeface="Arial" panose="020B0604020202020204" pitchFamily="34" charset="0"/>
              <a:buChar char="•"/>
            </a:pPr>
            <a:r>
              <a:rPr lang="fi-FI" sz="2400" dirty="0" smtClean="0"/>
              <a:t>Tuotokset</a:t>
            </a:r>
          </a:p>
          <a:p>
            <a:pPr marL="1028700" lvl="1" indent="-342900">
              <a:buFont typeface="+mj-lt"/>
              <a:buAutoNum type="arabicPeriod"/>
            </a:pPr>
            <a:r>
              <a:rPr lang="fi-FI" sz="1800" dirty="0" smtClean="0"/>
              <a:t>Piirros</a:t>
            </a:r>
          </a:p>
          <a:p>
            <a:pPr marL="1028700" lvl="1" indent="-342900">
              <a:buFont typeface="+mj-lt"/>
              <a:buAutoNum type="arabicPeriod"/>
            </a:pPr>
            <a:r>
              <a:rPr lang="fi-FI" sz="1800" dirty="0" smtClean="0"/>
              <a:t>Tunnistettu kohdeyleisö</a:t>
            </a:r>
          </a:p>
          <a:p>
            <a:pPr marL="1028700" lvl="1" indent="-342900">
              <a:buFont typeface="+mj-lt"/>
              <a:buAutoNum type="arabicPeriod"/>
            </a:pPr>
            <a:r>
              <a:rPr lang="fi-FI" sz="1800" dirty="0" smtClean="0"/>
              <a:t>Juju, koukut ja mehukkuus</a:t>
            </a:r>
          </a:p>
          <a:p>
            <a:pPr marL="1028700" lvl="1" indent="-342900"/>
            <a:endParaRPr lang="fi-FI" sz="1800" dirty="0" smtClean="0"/>
          </a:p>
        </p:txBody>
      </p:sp>
      <p:pic>
        <p:nvPicPr>
          <p:cNvPr id="4" name="Picture 3"/>
          <p:cNvPicPr>
            <a:picLocks noChangeAspect="1"/>
          </p:cNvPicPr>
          <p:nvPr/>
        </p:nvPicPr>
        <p:blipFill>
          <a:blip r:embed="rId3"/>
          <a:stretch>
            <a:fillRect/>
          </a:stretch>
        </p:blipFill>
        <p:spPr>
          <a:xfrm>
            <a:off x="7597470" y="1196752"/>
            <a:ext cx="1118652" cy="1501894"/>
          </a:xfrm>
          <a:prstGeom prst="rect">
            <a:avLst/>
          </a:prstGeom>
        </p:spPr>
      </p:pic>
      <p:pic>
        <p:nvPicPr>
          <p:cNvPr id="5" name="Picture 4"/>
          <p:cNvPicPr>
            <a:picLocks noChangeAspect="1"/>
          </p:cNvPicPr>
          <p:nvPr/>
        </p:nvPicPr>
        <p:blipFill>
          <a:blip r:embed="rId4"/>
          <a:stretch>
            <a:fillRect/>
          </a:stretch>
        </p:blipFill>
        <p:spPr>
          <a:xfrm>
            <a:off x="6361260" y="1218054"/>
            <a:ext cx="1236209" cy="1449876"/>
          </a:xfrm>
          <a:prstGeom prst="rect">
            <a:avLst/>
          </a:prstGeom>
        </p:spPr>
      </p:pic>
      <p:pic>
        <p:nvPicPr>
          <p:cNvPr id="6" name="Picture 5"/>
          <p:cNvPicPr>
            <a:picLocks noChangeAspect="1"/>
          </p:cNvPicPr>
          <p:nvPr/>
        </p:nvPicPr>
        <p:blipFill>
          <a:blip r:embed="rId5"/>
          <a:stretch>
            <a:fillRect/>
          </a:stretch>
        </p:blipFill>
        <p:spPr>
          <a:xfrm>
            <a:off x="5242608" y="1120726"/>
            <a:ext cx="1159512" cy="1535323"/>
          </a:xfrm>
          <a:prstGeom prst="rect">
            <a:avLst/>
          </a:prstGeom>
        </p:spPr>
      </p:pic>
      <p:pic>
        <p:nvPicPr>
          <p:cNvPr id="8" name="Picture 2" descr="https://trac.cc.jyu.fi/projects/npo/raw-attachment/wiki/pelisuunnittelu/EsimerkkiTasohyppely/tasohyppely.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55158" y="3545632"/>
            <a:ext cx="4696483" cy="3312368"/>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5508104" y="2725779"/>
            <a:ext cx="648072" cy="648072"/>
          </a:xfrm>
          <a:prstGeom prst="rect">
            <a:avLst/>
          </a:prstGeom>
          <a:solidFill>
            <a:srgbClr val="00B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6655328" y="2737452"/>
            <a:ext cx="648072" cy="648072"/>
          </a:xfrm>
          <a:prstGeom prst="rect">
            <a:avLst/>
          </a:prstGeom>
          <a:solidFill>
            <a:srgbClr val="FF0066"/>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7802552" y="2764575"/>
            <a:ext cx="648072" cy="648072"/>
          </a:xfrm>
          <a:prstGeom prst="rect">
            <a:avLst/>
          </a:prstGeom>
          <a:solidFill>
            <a:srgbClr val="FFFF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942551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5573" y="1984497"/>
            <a:ext cx="7886700" cy="1628601"/>
          </a:xfrm>
        </p:spPr>
        <p:txBody>
          <a:bodyPr/>
          <a:lstStyle/>
          <a:p>
            <a:r>
              <a:rPr lang="fi-FI" sz="3200" dirty="0" err="1" smtClean="0">
                <a:solidFill>
                  <a:srgbClr val="FF0066"/>
                </a:solidFill>
                <a:latin typeface="+mn-lt"/>
              </a:rPr>
              <a:t>psst</a:t>
            </a:r>
            <a:r>
              <a:rPr lang="fi-FI" sz="3200" dirty="0" smtClean="0">
                <a:solidFill>
                  <a:srgbClr val="FF0066"/>
                </a:solidFill>
                <a:latin typeface="+mn-lt"/>
              </a:rPr>
              <a:t>. http</a:t>
            </a:r>
            <a:r>
              <a:rPr lang="fi-FI" sz="3200" dirty="0">
                <a:solidFill>
                  <a:srgbClr val="FF0066"/>
                </a:solidFill>
                <a:latin typeface="+mn-lt"/>
              </a:rPr>
              <a:t>://</a:t>
            </a:r>
            <a:r>
              <a:rPr lang="fi-FI" sz="3200" dirty="0" smtClean="0">
                <a:solidFill>
                  <a:srgbClr val="FF0066"/>
                </a:solidFill>
                <a:latin typeface="+mn-lt"/>
              </a:rPr>
              <a:t>bit.ly/liitysepeliin </a:t>
            </a:r>
            <a:br>
              <a:rPr lang="fi-FI" sz="3200" dirty="0" smtClean="0">
                <a:solidFill>
                  <a:srgbClr val="FF0066"/>
                </a:solidFill>
                <a:latin typeface="+mn-lt"/>
              </a:rPr>
            </a:br>
            <a:r>
              <a:rPr lang="fi-FI" sz="3200" dirty="0" smtClean="0">
                <a:solidFill>
                  <a:srgbClr val="FF0066"/>
                </a:solidFill>
                <a:latin typeface="+mn-lt"/>
              </a:rPr>
              <a:t>(se on ilmaista)</a:t>
            </a:r>
            <a:endParaRPr lang="fi-FI" dirty="0">
              <a:solidFill>
                <a:srgbClr val="FF0066"/>
              </a:solidFill>
              <a:latin typeface="+mn-lt"/>
            </a:endParaRPr>
          </a:p>
        </p:txBody>
      </p:sp>
      <p:pic>
        <p:nvPicPr>
          <p:cNvPr id="4" name="Picture 3"/>
          <p:cNvPicPr>
            <a:picLocks noChangeAspect="1"/>
          </p:cNvPicPr>
          <p:nvPr/>
        </p:nvPicPr>
        <p:blipFill>
          <a:blip r:embed="rId3"/>
          <a:stretch>
            <a:fillRect/>
          </a:stretch>
        </p:blipFill>
        <p:spPr>
          <a:xfrm>
            <a:off x="3563887" y="3712689"/>
            <a:ext cx="2100775" cy="2100775"/>
          </a:xfrm>
          <a:prstGeom prst="rect">
            <a:avLst/>
          </a:prstGeom>
        </p:spPr>
      </p:pic>
      <p:sp>
        <p:nvSpPr>
          <p:cNvPr id="5" name="Rectangle 4"/>
          <p:cNvSpPr/>
          <p:nvPr/>
        </p:nvSpPr>
        <p:spPr>
          <a:xfrm>
            <a:off x="2388900" y="6152275"/>
            <a:ext cx="4620047" cy="369332"/>
          </a:xfrm>
          <a:prstGeom prst="rect">
            <a:avLst/>
          </a:prstGeom>
        </p:spPr>
        <p:txBody>
          <a:bodyPr wrap="none">
            <a:spAutoFit/>
          </a:bodyPr>
          <a:lstStyle/>
          <a:p>
            <a:r>
              <a:rPr lang="fi-FI" dirty="0">
                <a:hlinkClick r:id="rId4"/>
              </a:rPr>
              <a:t>jussi.rasku@sepeliry.fi</a:t>
            </a:r>
            <a:r>
              <a:rPr lang="fi-FI" dirty="0"/>
              <a:t> / </a:t>
            </a:r>
            <a:r>
              <a:rPr lang="fi-FI" dirty="0">
                <a:hlinkClick r:id="rId5"/>
              </a:rPr>
              <a:t>tiedustelut@sepeliry.fi</a:t>
            </a:r>
            <a:r>
              <a:rPr lang="fi-FI" dirty="0"/>
              <a:t> </a:t>
            </a:r>
            <a:endParaRPr lang="en-US" dirty="0"/>
          </a:p>
        </p:txBody>
      </p:sp>
      <p:sp>
        <p:nvSpPr>
          <p:cNvPr id="8" name="Title 1"/>
          <p:cNvSpPr txBox="1">
            <a:spLocks/>
          </p:cNvSpPr>
          <p:nvPr/>
        </p:nvSpPr>
        <p:spPr>
          <a:xfrm>
            <a:off x="670925" y="980728"/>
            <a:ext cx="7886700" cy="1340569"/>
          </a:xfrm>
          <a:prstGeom prst="rect">
            <a:avLst/>
          </a:prstGeom>
          <a:noFill/>
          <a:ln>
            <a:noFill/>
          </a:ln>
        </p:spPr>
        <p:txBody>
          <a:bodyPr vert="horz" lIns="90000" tIns="46800" rIns="90000" bIns="46800" anchor="b" anchorCtr="0" compatLnSpc="1"/>
          <a:lstStyle>
            <a:lvl1pPr marL="0" marR="0" indent="0" algn="ctr" rtl="0" eaLnBrk="1" hangingPunct="1">
              <a:lnSpc>
                <a:spcPct val="100000"/>
              </a:lnSpc>
              <a:spcBef>
                <a:spcPts val="0"/>
              </a:spcBef>
              <a:spcAft>
                <a:spcPts val="0"/>
              </a:spcAft>
              <a:tabLst>
                <a:tab pos="0" algn="l"/>
                <a:tab pos="914400" algn="l"/>
                <a:tab pos="1828800" algn="l"/>
                <a:tab pos="2743199" algn="l"/>
                <a:tab pos="3657600" algn="l"/>
                <a:tab pos="4572000" algn="l"/>
                <a:tab pos="5486399" algn="l"/>
                <a:tab pos="6400799" algn="l"/>
                <a:tab pos="7315200" algn="l"/>
                <a:tab pos="8229600" algn="l"/>
                <a:tab pos="9144000" algn="l"/>
                <a:tab pos="10058400" algn="l"/>
              </a:tabLst>
              <a:defRPr lang="fi-FI" sz="6000" b="0" i="0" u="none" strike="noStrike" cap="none" baseline="0">
                <a:ln>
                  <a:noFill/>
                </a:ln>
                <a:solidFill>
                  <a:srgbClr val="66CCFF"/>
                </a:solidFill>
                <a:latin typeface="Arial" pitchFamily="2"/>
              </a:defRPr>
            </a:lvl1pPr>
          </a:lstStyle>
          <a:p>
            <a:r>
              <a:rPr lang="fi-FI" sz="4800" kern="0" dirty="0" smtClean="0">
                <a:solidFill>
                  <a:srgbClr val="FF0066"/>
                </a:solidFill>
                <a:latin typeface="8BIT WONDER" panose="00000400000000000000" pitchFamily="2" charset="0"/>
              </a:rPr>
              <a:t>KIITOS JA HEI</a:t>
            </a:r>
            <a:endParaRPr lang="fi-FI" sz="4800" kern="0" dirty="0">
              <a:solidFill>
                <a:srgbClr val="FF0066"/>
              </a:solidFill>
              <a:latin typeface="8BIT WONDER" panose="00000400000000000000" pitchFamily="2" charset="0"/>
            </a:endParaRPr>
          </a:p>
        </p:txBody>
      </p:sp>
    </p:spTree>
    <p:extLst>
      <p:ext uri="{BB962C8B-B14F-4D97-AF65-F5344CB8AC3E}">
        <p14:creationId xmlns:p14="http://schemas.microsoft.com/office/powerpoint/2010/main" val="27261478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fi-FI" dirty="0" smtClean="0"/>
              <a:t>Case </a:t>
            </a:r>
            <a:r>
              <a:rPr lang="fi-FI" dirty="0" err="1" smtClean="0"/>
              <a:t>study</a:t>
            </a:r>
            <a:r>
              <a:rPr lang="fi-FI" dirty="0" smtClean="0"/>
              <a:t>: </a:t>
            </a:r>
            <a:r>
              <a:rPr lang="fi-FI" i="1" dirty="0" err="1" smtClean="0"/>
              <a:t>Flappy</a:t>
            </a:r>
            <a:r>
              <a:rPr lang="fi-FI" i="1" dirty="0" smtClean="0"/>
              <a:t> </a:t>
            </a:r>
            <a:r>
              <a:rPr lang="fi-FI" i="1" dirty="0" smtClean="0"/>
              <a:t>Bird </a:t>
            </a:r>
            <a:r>
              <a:rPr lang="fi-FI" dirty="0" smtClean="0"/>
              <a:t>(2013)</a:t>
            </a:r>
            <a:endParaRPr lang="en-US"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65475" y="1340768"/>
            <a:ext cx="3878734" cy="5217277"/>
          </a:xfrm>
          <a:prstGeom prst="rect">
            <a:avLst/>
          </a:prstGeom>
        </p:spPr>
      </p:pic>
      <p:sp>
        <p:nvSpPr>
          <p:cNvPr id="5" name="Rectangle 4"/>
          <p:cNvSpPr/>
          <p:nvPr/>
        </p:nvSpPr>
        <p:spPr>
          <a:xfrm>
            <a:off x="2562229" y="6580820"/>
            <a:ext cx="6408712" cy="307777"/>
          </a:xfrm>
          <a:prstGeom prst="rect">
            <a:avLst/>
          </a:prstGeom>
        </p:spPr>
        <p:txBody>
          <a:bodyPr wrap="square">
            <a:spAutoFit/>
          </a:bodyPr>
          <a:lstStyle/>
          <a:p>
            <a:r>
              <a:rPr lang="en-US" sz="1400" i="1" dirty="0" err="1"/>
              <a:t>Kuvan</a:t>
            </a:r>
            <a:r>
              <a:rPr lang="en-US" sz="1400" i="1" dirty="0"/>
              <a:t> </a:t>
            </a:r>
            <a:r>
              <a:rPr lang="en-US" sz="1400" i="1" dirty="0" err="1"/>
              <a:t>lähde</a:t>
            </a:r>
            <a:r>
              <a:rPr lang="en-US" sz="1400" i="1" dirty="0"/>
              <a:t>: </a:t>
            </a:r>
            <a:r>
              <a:rPr lang="en-US" sz="1400" dirty="0" err="1"/>
              <a:t>Nickinson</a:t>
            </a:r>
            <a:r>
              <a:rPr lang="en-US" sz="1400" dirty="0"/>
              <a:t>, P. (2014) Flap and Die: An ode to Flappy Bird. </a:t>
            </a:r>
            <a:r>
              <a:rPr lang="en-US" sz="1400" dirty="0" err="1"/>
              <a:t>Androidcentral</a:t>
            </a:r>
            <a:r>
              <a:rPr lang="en-US" sz="1400" dirty="0"/>
              <a:t>.</a:t>
            </a:r>
          </a:p>
        </p:txBody>
      </p:sp>
    </p:spTree>
    <p:extLst>
      <p:ext uri="{BB962C8B-B14F-4D97-AF65-F5344CB8AC3E}">
        <p14:creationId xmlns:p14="http://schemas.microsoft.com/office/powerpoint/2010/main" val="65296222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fi-FI" dirty="0" err="1" smtClean="0"/>
              <a:t>Flow</a:t>
            </a:r>
            <a:endParaRPr lang="en-US" dirty="0"/>
          </a:p>
        </p:txBody>
      </p:sp>
      <p:pic>
        <p:nvPicPr>
          <p:cNvPr id="2050" name="Picture 2" descr="Why Video Games Like Flappy Bird Are So Addictiv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9592" y="1916832"/>
            <a:ext cx="6718497" cy="44824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907539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Kuvahaun tulos haulle nuclear thron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64704"/>
            <a:ext cx="9089010" cy="511256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6882355" y="5877272"/>
            <a:ext cx="2261645" cy="369332"/>
          </a:xfrm>
          <a:prstGeom prst="rect">
            <a:avLst/>
          </a:prstGeom>
          <a:noFill/>
        </p:spPr>
        <p:txBody>
          <a:bodyPr wrap="none" rtlCol="0">
            <a:spAutoFit/>
          </a:bodyPr>
          <a:lstStyle/>
          <a:p>
            <a:r>
              <a:rPr lang="fi-FI" i="1" dirty="0" err="1" smtClean="0"/>
              <a:t>Nuclear</a:t>
            </a:r>
            <a:r>
              <a:rPr lang="fi-FI" i="1" dirty="0" smtClean="0"/>
              <a:t> </a:t>
            </a:r>
            <a:r>
              <a:rPr lang="fi-FI" i="1" dirty="0" err="1" smtClean="0"/>
              <a:t>throne</a:t>
            </a:r>
            <a:r>
              <a:rPr lang="fi-FI" i="1" dirty="0" smtClean="0"/>
              <a:t> </a:t>
            </a:r>
            <a:r>
              <a:rPr lang="fi-FI" dirty="0" smtClean="0"/>
              <a:t>(2015)</a:t>
            </a:r>
            <a:endParaRPr lang="en-US" dirty="0"/>
          </a:p>
        </p:txBody>
      </p:sp>
    </p:spTree>
    <p:extLst>
      <p:ext uri="{BB962C8B-B14F-4D97-AF65-F5344CB8AC3E}">
        <p14:creationId xmlns:p14="http://schemas.microsoft.com/office/powerpoint/2010/main" val="22250373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i-FI" dirty="0" smtClean="0"/>
              <a:t>Joitain hyvän pelin ominaisuuksia</a:t>
            </a:r>
            <a:endParaRPr lang="en-US" dirty="0"/>
          </a:p>
        </p:txBody>
      </p:sp>
      <p:sp>
        <p:nvSpPr>
          <p:cNvPr id="20" name="TextBox 19"/>
          <p:cNvSpPr txBox="1"/>
          <p:nvPr/>
        </p:nvSpPr>
        <p:spPr>
          <a:xfrm>
            <a:off x="99969" y="6544884"/>
            <a:ext cx="5254452" cy="307777"/>
          </a:xfrm>
          <a:prstGeom prst="rect">
            <a:avLst/>
          </a:prstGeom>
          <a:noFill/>
        </p:spPr>
        <p:txBody>
          <a:bodyPr wrap="none" rtlCol="0">
            <a:spAutoFit/>
          </a:bodyPr>
          <a:lstStyle/>
          <a:p>
            <a:r>
              <a:rPr lang="fi-FI" sz="1350" i="1" dirty="0" smtClean="0"/>
              <a:t>Lähde: </a:t>
            </a:r>
            <a:r>
              <a:rPr lang="en-US" sz="1400" dirty="0" err="1"/>
              <a:t>Overmars</a:t>
            </a:r>
            <a:r>
              <a:rPr lang="en-US" sz="1400" dirty="0"/>
              <a:t>, M. (2007). Designing Good Games. </a:t>
            </a:r>
            <a:r>
              <a:rPr lang="en-US" sz="1400" i="1" dirty="0" err="1"/>
              <a:t>YoYo</a:t>
            </a:r>
            <a:r>
              <a:rPr lang="en-US" sz="1400" i="1" dirty="0"/>
              <a:t> Games Ltd</a:t>
            </a:r>
            <a:r>
              <a:rPr lang="en-US" sz="1400" dirty="0"/>
              <a:t>.</a:t>
            </a:r>
            <a:endParaRPr lang="en-US" sz="1350" i="1" dirty="0"/>
          </a:p>
        </p:txBody>
      </p:sp>
      <p:sp>
        <p:nvSpPr>
          <p:cNvPr id="24" name="Rectangle 23"/>
          <p:cNvSpPr/>
          <p:nvPr/>
        </p:nvSpPr>
        <p:spPr>
          <a:xfrm>
            <a:off x="470453" y="1630966"/>
            <a:ext cx="2924306" cy="4073561"/>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8100000" scaled="1"/>
            <a:tileRect/>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23" name="Rectangle 22"/>
          <p:cNvSpPr/>
          <p:nvPr/>
        </p:nvSpPr>
        <p:spPr>
          <a:xfrm>
            <a:off x="3676715" y="1628800"/>
            <a:ext cx="4710005" cy="4073561"/>
          </a:xfrm>
          <a:prstGeom prst="rect">
            <a:avLst/>
          </a:prstGeom>
          <a:gradFill flip="none" rotWithShape="1">
            <a:gsLst>
              <a:gs pos="0">
                <a:srgbClr val="FF217B"/>
              </a:gs>
              <a:gs pos="100000">
                <a:srgbClr val="FBC1E4"/>
              </a:gs>
            </a:gsLst>
            <a:lin ang="5400000" scaled="1"/>
            <a:tileRect/>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5" name="TextBox 4"/>
          <p:cNvSpPr txBox="1"/>
          <p:nvPr/>
        </p:nvSpPr>
        <p:spPr>
          <a:xfrm>
            <a:off x="3793912" y="3331946"/>
            <a:ext cx="1306768" cy="338554"/>
          </a:xfrm>
          <a:prstGeom prst="rect">
            <a:avLst/>
          </a:prstGeom>
          <a:solidFill>
            <a:srgbClr val="7030A0">
              <a:alpha val="20000"/>
            </a:srgbClr>
          </a:solidFill>
        </p:spPr>
        <p:txBody>
          <a:bodyPr wrap="none" rtlCol="0">
            <a:spAutoFit/>
          </a:bodyPr>
          <a:lstStyle/>
          <a:p>
            <a:r>
              <a:rPr lang="fi-FI" sz="1600" b="1" dirty="0">
                <a:latin typeface="Consolas" panose="020B0609020204030204" pitchFamily="49" charset="0"/>
                <a:cs typeface="Consolas" panose="020B0609020204030204" pitchFamily="49" charset="0"/>
              </a:rPr>
              <a:t>Jännittävä</a:t>
            </a:r>
            <a:endParaRPr lang="en-US" sz="1600" b="1" dirty="0">
              <a:latin typeface="Consolas" panose="020B0609020204030204" pitchFamily="49" charset="0"/>
              <a:cs typeface="Consolas" panose="020B0609020204030204" pitchFamily="49" charset="0"/>
            </a:endParaRPr>
          </a:p>
        </p:txBody>
      </p:sp>
      <p:sp>
        <p:nvSpPr>
          <p:cNvPr id="6" name="TextBox 5"/>
          <p:cNvSpPr txBox="1"/>
          <p:nvPr/>
        </p:nvSpPr>
        <p:spPr>
          <a:xfrm>
            <a:off x="637647" y="3910861"/>
            <a:ext cx="2653291" cy="584775"/>
          </a:xfrm>
          <a:prstGeom prst="rect">
            <a:avLst/>
          </a:prstGeom>
          <a:solidFill>
            <a:srgbClr val="7030A0">
              <a:alpha val="20000"/>
            </a:srgbClr>
          </a:solidFill>
        </p:spPr>
        <p:txBody>
          <a:bodyPr wrap="none" rtlCol="0">
            <a:spAutoFit/>
          </a:bodyPr>
          <a:lstStyle/>
          <a:p>
            <a:pPr algn="ctr"/>
            <a:r>
              <a:rPr lang="fi-FI" sz="1600" b="1" dirty="0">
                <a:latin typeface="Consolas" panose="020B0609020204030204" pitchFamily="49" charset="0"/>
                <a:cs typeface="Consolas" panose="020B0609020204030204" pitchFamily="49" charset="0"/>
              </a:rPr>
              <a:t>Tarjoaa vaihtoehtoisia</a:t>
            </a:r>
            <a:br>
              <a:rPr lang="fi-FI" sz="1600" b="1" dirty="0">
                <a:latin typeface="Consolas" panose="020B0609020204030204" pitchFamily="49" charset="0"/>
                <a:cs typeface="Consolas" panose="020B0609020204030204" pitchFamily="49" charset="0"/>
              </a:rPr>
            </a:br>
            <a:r>
              <a:rPr lang="fi-FI" sz="1600" b="1" dirty="0">
                <a:latin typeface="Consolas" panose="020B0609020204030204" pitchFamily="49" charset="0"/>
                <a:cs typeface="Consolas" panose="020B0609020204030204" pitchFamily="49" charset="0"/>
              </a:rPr>
              <a:t>tapoja </a:t>
            </a:r>
            <a:r>
              <a:rPr lang="fi-FI" sz="1600" b="1" dirty="0" smtClean="0">
                <a:latin typeface="Consolas" panose="020B0609020204030204" pitchFamily="49" charset="0"/>
                <a:cs typeface="Consolas" panose="020B0609020204030204" pitchFamily="49" charset="0"/>
              </a:rPr>
              <a:t>pelata</a:t>
            </a:r>
            <a:endParaRPr lang="fi-FI" sz="1600" b="1" dirty="0">
              <a:latin typeface="Consolas" panose="020B0609020204030204" pitchFamily="49" charset="0"/>
              <a:cs typeface="Consolas" panose="020B0609020204030204" pitchFamily="49" charset="0"/>
            </a:endParaRPr>
          </a:p>
        </p:txBody>
      </p:sp>
      <p:sp>
        <p:nvSpPr>
          <p:cNvPr id="7" name="TextBox 6"/>
          <p:cNvSpPr txBox="1"/>
          <p:nvPr/>
        </p:nvSpPr>
        <p:spPr>
          <a:xfrm>
            <a:off x="637647" y="3203689"/>
            <a:ext cx="2541081" cy="584775"/>
          </a:xfrm>
          <a:prstGeom prst="rect">
            <a:avLst/>
          </a:prstGeom>
          <a:solidFill>
            <a:srgbClr val="7030A0">
              <a:alpha val="20000"/>
            </a:srgbClr>
          </a:solidFill>
        </p:spPr>
        <p:txBody>
          <a:bodyPr wrap="none" rtlCol="0">
            <a:spAutoFit/>
          </a:bodyPr>
          <a:lstStyle/>
          <a:p>
            <a:pPr algn="ctr"/>
            <a:r>
              <a:rPr lang="fi-FI" sz="1600" b="1" dirty="0">
                <a:latin typeface="Consolas" panose="020B0609020204030204" pitchFamily="49" charset="0"/>
                <a:cs typeface="Consolas" panose="020B0609020204030204" pitchFamily="49" charset="0"/>
              </a:rPr>
              <a:t>Tarjoaa onnistumisen/</a:t>
            </a:r>
            <a:br>
              <a:rPr lang="fi-FI" sz="1600" b="1" dirty="0">
                <a:latin typeface="Consolas" panose="020B0609020204030204" pitchFamily="49" charset="0"/>
                <a:cs typeface="Consolas" panose="020B0609020204030204" pitchFamily="49" charset="0"/>
              </a:rPr>
            </a:br>
            <a:r>
              <a:rPr lang="fi-FI" sz="1600" b="1" dirty="0">
                <a:latin typeface="Consolas" panose="020B0609020204030204" pitchFamily="49" charset="0"/>
                <a:cs typeface="Consolas" panose="020B0609020204030204" pitchFamily="49" charset="0"/>
              </a:rPr>
              <a:t>saavuttamisen tunteen</a:t>
            </a:r>
            <a:endParaRPr lang="en-US" sz="1600" b="1" dirty="0">
              <a:latin typeface="Consolas" panose="020B0609020204030204" pitchFamily="49" charset="0"/>
              <a:cs typeface="Consolas" panose="020B0609020204030204" pitchFamily="49" charset="0"/>
            </a:endParaRPr>
          </a:p>
        </p:txBody>
      </p:sp>
      <p:sp>
        <p:nvSpPr>
          <p:cNvPr id="8" name="TextBox 7"/>
          <p:cNvSpPr txBox="1"/>
          <p:nvPr/>
        </p:nvSpPr>
        <p:spPr>
          <a:xfrm>
            <a:off x="6155315" y="2558581"/>
            <a:ext cx="1867820" cy="584775"/>
          </a:xfrm>
          <a:prstGeom prst="rect">
            <a:avLst/>
          </a:prstGeom>
          <a:solidFill>
            <a:srgbClr val="7030A0">
              <a:alpha val="20000"/>
            </a:srgbClr>
          </a:solidFill>
        </p:spPr>
        <p:txBody>
          <a:bodyPr wrap="none" rtlCol="0">
            <a:spAutoFit/>
          </a:bodyPr>
          <a:lstStyle/>
          <a:p>
            <a:pPr algn="ctr"/>
            <a:r>
              <a:rPr lang="fi-FI" sz="1600" b="1" dirty="0">
                <a:latin typeface="Consolas" panose="020B0609020204030204" pitchFamily="49" charset="0"/>
                <a:cs typeface="Consolas" panose="020B0609020204030204" pitchFamily="49" charset="0"/>
              </a:rPr>
              <a:t>Näyttää hyvältä</a:t>
            </a:r>
          </a:p>
          <a:p>
            <a:pPr algn="ctr"/>
            <a:r>
              <a:rPr lang="fi-FI" sz="1600" b="1" dirty="0">
                <a:latin typeface="Consolas" panose="020B0609020204030204" pitchFamily="49" charset="0"/>
                <a:cs typeface="Consolas" panose="020B0609020204030204" pitchFamily="49" charset="0"/>
              </a:rPr>
              <a:t>(grafiikka)</a:t>
            </a:r>
            <a:endParaRPr lang="en-US" sz="1600" b="1" dirty="0">
              <a:latin typeface="Consolas" panose="020B0609020204030204" pitchFamily="49" charset="0"/>
              <a:cs typeface="Consolas" panose="020B0609020204030204" pitchFamily="49" charset="0"/>
            </a:endParaRPr>
          </a:p>
        </p:txBody>
      </p:sp>
      <p:sp>
        <p:nvSpPr>
          <p:cNvPr id="9" name="TextBox 8"/>
          <p:cNvSpPr txBox="1"/>
          <p:nvPr/>
        </p:nvSpPr>
        <p:spPr>
          <a:xfrm>
            <a:off x="5892020" y="3231716"/>
            <a:ext cx="2092239" cy="830997"/>
          </a:xfrm>
          <a:prstGeom prst="rect">
            <a:avLst/>
          </a:prstGeom>
          <a:solidFill>
            <a:srgbClr val="7030A0">
              <a:alpha val="20000"/>
            </a:srgbClr>
          </a:solidFill>
        </p:spPr>
        <p:txBody>
          <a:bodyPr wrap="none" rtlCol="0">
            <a:spAutoFit/>
          </a:bodyPr>
          <a:lstStyle/>
          <a:p>
            <a:pPr algn="ctr"/>
            <a:r>
              <a:rPr lang="fi-FI" sz="1600" b="1" dirty="0">
                <a:latin typeface="Consolas" panose="020B0609020204030204" pitchFamily="49" charset="0"/>
                <a:cs typeface="Consolas" panose="020B0609020204030204" pitchFamily="49" charset="0"/>
              </a:rPr>
              <a:t>Kuulostaa hyvältä</a:t>
            </a:r>
          </a:p>
          <a:p>
            <a:pPr algn="ctr"/>
            <a:r>
              <a:rPr lang="fi-FI" sz="1600" b="1" dirty="0">
                <a:latin typeface="Consolas" panose="020B0609020204030204" pitchFamily="49" charset="0"/>
                <a:cs typeface="Consolas" panose="020B0609020204030204" pitchFamily="49" charset="0"/>
              </a:rPr>
              <a:t>(</a:t>
            </a:r>
            <a:r>
              <a:rPr lang="fi-FI" sz="1600" b="1" dirty="0" smtClean="0">
                <a:latin typeface="Consolas" panose="020B0609020204030204" pitchFamily="49" charset="0"/>
                <a:cs typeface="Consolas" panose="020B0609020204030204" pitchFamily="49" charset="0"/>
              </a:rPr>
              <a:t>musiikki,</a:t>
            </a:r>
            <a:br>
              <a:rPr lang="fi-FI" sz="1600" b="1" dirty="0" smtClean="0">
                <a:latin typeface="Consolas" panose="020B0609020204030204" pitchFamily="49" charset="0"/>
                <a:cs typeface="Consolas" panose="020B0609020204030204" pitchFamily="49" charset="0"/>
              </a:rPr>
            </a:br>
            <a:r>
              <a:rPr lang="fi-FI" sz="1600" b="1" dirty="0" smtClean="0">
                <a:latin typeface="Consolas" panose="020B0609020204030204" pitchFamily="49" charset="0"/>
                <a:cs typeface="Consolas" panose="020B0609020204030204" pitchFamily="49" charset="0"/>
              </a:rPr>
              <a:t>äänitehosteet</a:t>
            </a:r>
            <a:r>
              <a:rPr lang="fi-FI" sz="1600" b="1" dirty="0">
                <a:latin typeface="Consolas" panose="020B0609020204030204" pitchFamily="49" charset="0"/>
                <a:cs typeface="Consolas" panose="020B0609020204030204" pitchFamily="49" charset="0"/>
              </a:rPr>
              <a:t>)</a:t>
            </a:r>
            <a:endParaRPr lang="en-US" sz="1600" b="1" dirty="0">
              <a:latin typeface="Consolas" panose="020B0609020204030204" pitchFamily="49" charset="0"/>
              <a:cs typeface="Consolas" panose="020B0609020204030204" pitchFamily="49" charset="0"/>
            </a:endParaRPr>
          </a:p>
        </p:txBody>
      </p:sp>
      <p:sp>
        <p:nvSpPr>
          <p:cNvPr id="10" name="TextBox 9"/>
          <p:cNvSpPr txBox="1"/>
          <p:nvPr/>
        </p:nvSpPr>
        <p:spPr>
          <a:xfrm>
            <a:off x="3868738" y="4417876"/>
            <a:ext cx="1980029" cy="830997"/>
          </a:xfrm>
          <a:prstGeom prst="rect">
            <a:avLst/>
          </a:prstGeom>
          <a:solidFill>
            <a:srgbClr val="7030A0">
              <a:alpha val="20000"/>
            </a:srgbClr>
          </a:solidFill>
        </p:spPr>
        <p:txBody>
          <a:bodyPr wrap="none" rtlCol="0">
            <a:spAutoFit/>
          </a:bodyPr>
          <a:lstStyle/>
          <a:p>
            <a:r>
              <a:rPr lang="fi-FI" sz="1600" b="1" dirty="0">
                <a:latin typeface="Consolas" panose="020B0609020204030204" pitchFamily="49" charset="0"/>
                <a:cs typeface="Consolas" panose="020B0609020204030204" pitchFamily="49" charset="0"/>
              </a:rPr>
              <a:t>Mielenkiintoinen</a:t>
            </a:r>
          </a:p>
          <a:p>
            <a:r>
              <a:rPr lang="fi-FI" sz="1600" b="1" dirty="0">
                <a:latin typeface="Consolas" panose="020B0609020204030204" pitchFamily="49" charset="0"/>
                <a:cs typeface="Consolas" panose="020B0609020204030204" pitchFamily="49" charset="0"/>
              </a:rPr>
              <a:t>tarina / teema</a:t>
            </a:r>
          </a:p>
          <a:p>
            <a:r>
              <a:rPr lang="fi-FI" sz="1600" b="1" dirty="0">
                <a:latin typeface="Consolas" panose="020B0609020204030204" pitchFamily="49" charset="0"/>
                <a:cs typeface="Consolas" panose="020B0609020204030204" pitchFamily="49" charset="0"/>
              </a:rPr>
              <a:t>(samaistuminen)</a:t>
            </a:r>
            <a:endParaRPr lang="en-US" sz="1600" b="1" dirty="0">
              <a:latin typeface="Consolas" panose="020B0609020204030204" pitchFamily="49" charset="0"/>
              <a:cs typeface="Consolas" panose="020B0609020204030204" pitchFamily="49" charset="0"/>
            </a:endParaRPr>
          </a:p>
        </p:txBody>
      </p:sp>
      <p:sp>
        <p:nvSpPr>
          <p:cNvPr id="11" name="TextBox 10"/>
          <p:cNvSpPr txBox="1"/>
          <p:nvPr/>
        </p:nvSpPr>
        <p:spPr>
          <a:xfrm>
            <a:off x="560690" y="1797904"/>
            <a:ext cx="1418978" cy="584775"/>
          </a:xfrm>
          <a:prstGeom prst="rect">
            <a:avLst/>
          </a:prstGeom>
          <a:solidFill>
            <a:srgbClr val="7030A0">
              <a:alpha val="20000"/>
            </a:srgbClr>
          </a:solidFill>
        </p:spPr>
        <p:txBody>
          <a:bodyPr wrap="none" rtlCol="0">
            <a:spAutoFit/>
          </a:bodyPr>
          <a:lstStyle/>
          <a:p>
            <a:pPr algn="ctr"/>
            <a:r>
              <a:rPr lang="fi-FI" sz="1600" b="1" dirty="0" smtClean="0">
                <a:latin typeface="Consolas" panose="020B0609020204030204" pitchFamily="49" charset="0"/>
                <a:cs typeface="Consolas" panose="020B0609020204030204" pitchFamily="49" charset="0"/>
              </a:rPr>
              <a:t>Pelituntuma</a:t>
            </a:r>
            <a:br>
              <a:rPr lang="fi-FI" sz="1600" b="1" dirty="0" smtClean="0">
                <a:latin typeface="Consolas" panose="020B0609020204030204" pitchFamily="49" charset="0"/>
                <a:cs typeface="Consolas" panose="020B0609020204030204" pitchFamily="49" charset="0"/>
              </a:rPr>
            </a:br>
            <a:r>
              <a:rPr lang="fi-FI" sz="1600" b="1" dirty="0" smtClean="0">
                <a:latin typeface="Consolas" panose="020B0609020204030204" pitchFamily="49" charset="0"/>
                <a:cs typeface="Consolas" panose="020B0609020204030204" pitchFamily="49" charset="0"/>
              </a:rPr>
              <a:t>kohdallaan</a:t>
            </a:r>
            <a:endParaRPr lang="en-US" sz="1600" b="1" dirty="0">
              <a:latin typeface="Consolas" panose="020B0609020204030204" pitchFamily="49" charset="0"/>
              <a:cs typeface="Consolas" panose="020B0609020204030204" pitchFamily="49" charset="0"/>
            </a:endParaRPr>
          </a:p>
        </p:txBody>
      </p:sp>
      <p:sp>
        <p:nvSpPr>
          <p:cNvPr id="12" name="TextBox 11"/>
          <p:cNvSpPr txBox="1"/>
          <p:nvPr/>
        </p:nvSpPr>
        <p:spPr>
          <a:xfrm>
            <a:off x="2050737" y="2179452"/>
            <a:ext cx="1194559" cy="830997"/>
          </a:xfrm>
          <a:prstGeom prst="rect">
            <a:avLst/>
          </a:prstGeom>
          <a:solidFill>
            <a:srgbClr val="7030A0">
              <a:alpha val="20000"/>
            </a:srgbClr>
          </a:solidFill>
        </p:spPr>
        <p:txBody>
          <a:bodyPr wrap="none" rtlCol="0">
            <a:spAutoFit/>
          </a:bodyPr>
          <a:lstStyle/>
          <a:p>
            <a:pPr algn="ctr"/>
            <a:r>
              <a:rPr lang="fi-FI" sz="1600" b="1" dirty="0" smtClean="0">
                <a:latin typeface="Consolas" panose="020B0609020204030204" pitchFamily="49" charset="0"/>
                <a:cs typeface="Consolas" panose="020B0609020204030204" pitchFamily="49" charset="0"/>
              </a:rPr>
              <a:t>Sopivasti</a:t>
            </a:r>
            <a:br>
              <a:rPr lang="fi-FI" sz="1600" b="1" dirty="0" smtClean="0">
                <a:latin typeface="Consolas" panose="020B0609020204030204" pitchFamily="49" charset="0"/>
                <a:cs typeface="Consolas" panose="020B0609020204030204" pitchFamily="49" charset="0"/>
              </a:rPr>
            </a:br>
            <a:r>
              <a:rPr lang="fi-FI" sz="1600" b="1" dirty="0" smtClean="0">
                <a:latin typeface="Consolas" panose="020B0609020204030204" pitchFamily="49" charset="0"/>
                <a:cs typeface="Consolas" panose="020B0609020204030204" pitchFamily="49" charset="0"/>
              </a:rPr>
              <a:t>haastava</a:t>
            </a:r>
            <a:br>
              <a:rPr lang="fi-FI" sz="1600" b="1" dirty="0" smtClean="0">
                <a:latin typeface="Consolas" panose="020B0609020204030204" pitchFamily="49" charset="0"/>
                <a:cs typeface="Consolas" panose="020B0609020204030204" pitchFamily="49" charset="0"/>
              </a:rPr>
            </a:br>
            <a:r>
              <a:rPr lang="fi-FI" sz="1600" b="1" dirty="0" smtClean="0">
                <a:latin typeface="Consolas" panose="020B0609020204030204" pitchFamily="49" charset="0"/>
                <a:cs typeface="Consolas" panose="020B0609020204030204" pitchFamily="49" charset="0"/>
              </a:rPr>
              <a:t>(</a:t>
            </a:r>
            <a:r>
              <a:rPr lang="fi-FI" sz="1600" b="1" dirty="0" err="1" smtClean="0">
                <a:latin typeface="Consolas" panose="020B0609020204030204" pitchFamily="49" charset="0"/>
                <a:cs typeface="Consolas" panose="020B0609020204030204" pitchFamily="49" charset="0"/>
              </a:rPr>
              <a:t>flow</a:t>
            </a:r>
            <a:r>
              <a:rPr lang="fi-FI" sz="1600" b="1" dirty="0" smtClean="0">
                <a:latin typeface="Consolas" panose="020B0609020204030204" pitchFamily="49" charset="0"/>
                <a:cs typeface="Consolas" panose="020B0609020204030204" pitchFamily="49" charset="0"/>
              </a:rPr>
              <a:t>)</a:t>
            </a:r>
            <a:endParaRPr lang="fi-FI" sz="1600" b="1" dirty="0">
              <a:latin typeface="Consolas" panose="020B0609020204030204" pitchFamily="49" charset="0"/>
              <a:cs typeface="Consolas" panose="020B0609020204030204" pitchFamily="49" charset="0"/>
            </a:endParaRPr>
          </a:p>
        </p:txBody>
      </p:sp>
      <p:sp>
        <p:nvSpPr>
          <p:cNvPr id="13" name="TextBox 12"/>
          <p:cNvSpPr txBox="1"/>
          <p:nvPr/>
        </p:nvSpPr>
        <p:spPr>
          <a:xfrm>
            <a:off x="4315050" y="3864694"/>
            <a:ext cx="1306768" cy="338554"/>
          </a:xfrm>
          <a:prstGeom prst="rect">
            <a:avLst/>
          </a:prstGeom>
          <a:solidFill>
            <a:srgbClr val="7030A0">
              <a:alpha val="20000"/>
            </a:srgbClr>
          </a:solidFill>
        </p:spPr>
        <p:txBody>
          <a:bodyPr wrap="none" rtlCol="0">
            <a:spAutoFit/>
          </a:bodyPr>
          <a:lstStyle/>
          <a:p>
            <a:r>
              <a:rPr lang="fi-FI" sz="1600" b="1" dirty="0">
                <a:latin typeface="Consolas" panose="020B0609020204030204" pitchFamily="49" charset="0"/>
                <a:cs typeface="Consolas" panose="020B0609020204030204" pitchFamily="49" charset="0"/>
              </a:rPr>
              <a:t>Koskettava</a:t>
            </a:r>
            <a:endParaRPr lang="en-US" sz="1600" b="1" dirty="0">
              <a:latin typeface="Consolas" panose="020B0609020204030204" pitchFamily="49" charset="0"/>
              <a:cs typeface="Consolas" panose="020B0609020204030204" pitchFamily="49" charset="0"/>
            </a:endParaRPr>
          </a:p>
        </p:txBody>
      </p:sp>
      <p:sp>
        <p:nvSpPr>
          <p:cNvPr id="14" name="TextBox 13"/>
          <p:cNvSpPr txBox="1"/>
          <p:nvPr/>
        </p:nvSpPr>
        <p:spPr>
          <a:xfrm>
            <a:off x="5959413" y="4226325"/>
            <a:ext cx="2316660" cy="584775"/>
          </a:xfrm>
          <a:prstGeom prst="rect">
            <a:avLst/>
          </a:prstGeom>
          <a:solidFill>
            <a:srgbClr val="7030A0">
              <a:alpha val="20000"/>
            </a:srgbClr>
          </a:solidFill>
        </p:spPr>
        <p:txBody>
          <a:bodyPr wrap="none" rtlCol="0">
            <a:spAutoFit/>
          </a:bodyPr>
          <a:lstStyle/>
          <a:p>
            <a:pPr algn="ctr"/>
            <a:r>
              <a:rPr lang="fi-FI" sz="1600" b="1" dirty="0" smtClean="0">
                <a:latin typeface="Consolas" panose="020B0609020204030204" pitchFamily="49" charset="0"/>
                <a:cs typeface="Consolas" panose="020B0609020204030204" pitchFamily="49" charset="0"/>
              </a:rPr>
              <a:t>Vaihteleva</a:t>
            </a:r>
            <a:endParaRPr lang="fi-FI" sz="1600" b="1" dirty="0">
              <a:latin typeface="Consolas" panose="020B0609020204030204" pitchFamily="49" charset="0"/>
              <a:cs typeface="Consolas" panose="020B0609020204030204" pitchFamily="49" charset="0"/>
            </a:endParaRPr>
          </a:p>
          <a:p>
            <a:pPr algn="ctr"/>
            <a:r>
              <a:rPr lang="fi-FI" sz="1600" b="1" dirty="0">
                <a:latin typeface="Consolas" panose="020B0609020204030204" pitchFamily="49" charset="0"/>
                <a:cs typeface="Consolas" panose="020B0609020204030204" pitchFamily="49" charset="0"/>
              </a:rPr>
              <a:t>(kenttäsuunnittelu)</a:t>
            </a:r>
            <a:endParaRPr lang="en-US" sz="1600" b="1" dirty="0">
              <a:latin typeface="Consolas" panose="020B0609020204030204" pitchFamily="49" charset="0"/>
              <a:cs typeface="Consolas" panose="020B0609020204030204" pitchFamily="49" charset="0"/>
            </a:endParaRPr>
          </a:p>
        </p:txBody>
      </p:sp>
      <p:sp>
        <p:nvSpPr>
          <p:cNvPr id="15" name="TextBox 14"/>
          <p:cNvSpPr txBox="1"/>
          <p:nvPr/>
        </p:nvSpPr>
        <p:spPr>
          <a:xfrm>
            <a:off x="1489687" y="5129563"/>
            <a:ext cx="1755609" cy="338554"/>
          </a:xfrm>
          <a:prstGeom prst="rect">
            <a:avLst/>
          </a:prstGeom>
          <a:solidFill>
            <a:srgbClr val="7030A0">
              <a:alpha val="20000"/>
            </a:srgbClr>
          </a:solidFill>
        </p:spPr>
        <p:txBody>
          <a:bodyPr wrap="none" rtlCol="0">
            <a:spAutoFit/>
          </a:bodyPr>
          <a:lstStyle/>
          <a:p>
            <a:r>
              <a:rPr lang="fi-FI" sz="1600" b="1" dirty="0">
                <a:latin typeface="Consolas" panose="020B0609020204030204" pitchFamily="49" charset="0"/>
                <a:cs typeface="Consolas" panose="020B0609020204030204" pitchFamily="49" charset="0"/>
              </a:rPr>
              <a:t>Tasapainotettu</a:t>
            </a:r>
            <a:endParaRPr lang="en-US" sz="1600" b="1" dirty="0">
              <a:latin typeface="Consolas" panose="020B0609020204030204" pitchFamily="49" charset="0"/>
              <a:cs typeface="Consolas" panose="020B0609020204030204" pitchFamily="49" charset="0"/>
            </a:endParaRPr>
          </a:p>
        </p:txBody>
      </p:sp>
      <p:sp>
        <p:nvSpPr>
          <p:cNvPr id="16" name="TextBox 15"/>
          <p:cNvSpPr txBox="1"/>
          <p:nvPr/>
        </p:nvSpPr>
        <p:spPr>
          <a:xfrm>
            <a:off x="6285596" y="1856771"/>
            <a:ext cx="1418978" cy="584775"/>
          </a:xfrm>
          <a:prstGeom prst="rect">
            <a:avLst/>
          </a:prstGeom>
          <a:solidFill>
            <a:srgbClr val="7030A0">
              <a:alpha val="20000"/>
            </a:srgbClr>
          </a:solidFill>
        </p:spPr>
        <p:txBody>
          <a:bodyPr wrap="none" rtlCol="0">
            <a:spAutoFit/>
          </a:bodyPr>
          <a:lstStyle/>
          <a:p>
            <a:pPr algn="ctr"/>
            <a:r>
              <a:rPr lang="fi-FI" sz="1600" b="1" dirty="0" smtClean="0">
                <a:latin typeface="Consolas" panose="020B0609020204030204" pitchFamily="49" charset="0"/>
                <a:cs typeface="Consolas" panose="020B0609020204030204" pitchFamily="49" charset="0"/>
              </a:rPr>
              <a:t>Uskottava</a:t>
            </a:r>
            <a:br>
              <a:rPr lang="fi-FI" sz="1600" b="1" dirty="0" smtClean="0">
                <a:latin typeface="Consolas" panose="020B0609020204030204" pitchFamily="49" charset="0"/>
                <a:cs typeface="Consolas" panose="020B0609020204030204" pitchFamily="49" charset="0"/>
              </a:rPr>
            </a:br>
            <a:r>
              <a:rPr lang="fi-FI" sz="1600" b="1" dirty="0" smtClean="0">
                <a:latin typeface="Consolas" panose="020B0609020204030204" pitchFamily="49" charset="0"/>
                <a:cs typeface="Consolas" panose="020B0609020204030204" pitchFamily="49" charset="0"/>
              </a:rPr>
              <a:t>pelimaailma</a:t>
            </a:r>
            <a:endParaRPr lang="en-US" sz="1600" b="1" dirty="0">
              <a:latin typeface="Consolas" panose="020B0609020204030204" pitchFamily="49" charset="0"/>
              <a:cs typeface="Consolas" panose="020B0609020204030204" pitchFamily="49" charset="0"/>
            </a:endParaRPr>
          </a:p>
        </p:txBody>
      </p:sp>
      <p:sp>
        <p:nvSpPr>
          <p:cNvPr id="17" name="TextBox 16"/>
          <p:cNvSpPr txBox="1"/>
          <p:nvPr/>
        </p:nvSpPr>
        <p:spPr>
          <a:xfrm>
            <a:off x="6229726" y="5022580"/>
            <a:ext cx="1755609" cy="338554"/>
          </a:xfrm>
          <a:prstGeom prst="rect">
            <a:avLst/>
          </a:prstGeom>
          <a:solidFill>
            <a:srgbClr val="7030A0">
              <a:alpha val="20000"/>
            </a:srgbClr>
          </a:solidFill>
        </p:spPr>
        <p:txBody>
          <a:bodyPr wrap="none" rtlCol="0">
            <a:spAutoFit/>
          </a:bodyPr>
          <a:lstStyle/>
          <a:p>
            <a:r>
              <a:rPr lang="fi-FI" sz="1600" b="1" dirty="0" smtClean="0">
                <a:latin typeface="Consolas" panose="020B0609020204030204" pitchFamily="49" charset="0"/>
                <a:cs typeface="Consolas" panose="020B0609020204030204" pitchFamily="49" charset="0"/>
              </a:rPr>
              <a:t>”Hyvä” </a:t>
            </a:r>
            <a:r>
              <a:rPr lang="fi-FI" sz="1600" b="1" dirty="0">
                <a:latin typeface="Consolas" panose="020B0609020204030204" pitchFamily="49" charset="0"/>
                <a:cs typeface="Consolas" panose="020B0609020204030204" pitchFamily="49" charset="0"/>
              </a:rPr>
              <a:t>tekoäly</a:t>
            </a:r>
            <a:endParaRPr lang="en-US" sz="1600" b="1" dirty="0">
              <a:latin typeface="Consolas" panose="020B0609020204030204" pitchFamily="49" charset="0"/>
              <a:cs typeface="Consolas" panose="020B0609020204030204" pitchFamily="49" charset="0"/>
            </a:endParaRPr>
          </a:p>
        </p:txBody>
      </p:sp>
      <p:sp>
        <p:nvSpPr>
          <p:cNvPr id="18" name="TextBox 17"/>
          <p:cNvSpPr txBox="1"/>
          <p:nvPr/>
        </p:nvSpPr>
        <p:spPr>
          <a:xfrm>
            <a:off x="3782866" y="2366756"/>
            <a:ext cx="1867820" cy="830997"/>
          </a:xfrm>
          <a:prstGeom prst="rect">
            <a:avLst/>
          </a:prstGeom>
          <a:solidFill>
            <a:srgbClr val="7030A0">
              <a:alpha val="20000"/>
            </a:srgbClr>
          </a:solidFill>
        </p:spPr>
        <p:txBody>
          <a:bodyPr wrap="none" rtlCol="0">
            <a:spAutoFit/>
          </a:bodyPr>
          <a:lstStyle/>
          <a:p>
            <a:pPr algn="ctr"/>
            <a:r>
              <a:rPr lang="fi-FI" sz="1600" b="1" dirty="0">
                <a:latin typeface="Consolas" panose="020B0609020204030204" pitchFamily="49" charset="0"/>
                <a:cs typeface="Consolas" panose="020B0609020204030204" pitchFamily="49" charset="0"/>
              </a:rPr>
              <a:t>Interaktiivinen</a:t>
            </a:r>
          </a:p>
          <a:p>
            <a:pPr algn="ctr"/>
            <a:r>
              <a:rPr lang="fi-FI" sz="1600" b="1" dirty="0">
                <a:latin typeface="Consolas" panose="020B0609020204030204" pitchFamily="49" charset="0"/>
                <a:cs typeface="Consolas" panose="020B0609020204030204" pitchFamily="49" charset="0"/>
              </a:rPr>
              <a:t>(päätöksillä on</a:t>
            </a:r>
            <a:br>
              <a:rPr lang="fi-FI" sz="1600" b="1" dirty="0">
                <a:latin typeface="Consolas" panose="020B0609020204030204" pitchFamily="49" charset="0"/>
                <a:cs typeface="Consolas" panose="020B0609020204030204" pitchFamily="49" charset="0"/>
              </a:rPr>
            </a:br>
            <a:r>
              <a:rPr lang="fi-FI" sz="1600" b="1" dirty="0">
                <a:latin typeface="Consolas" panose="020B0609020204030204" pitchFamily="49" charset="0"/>
                <a:cs typeface="Consolas" panose="020B0609020204030204" pitchFamily="49" charset="0"/>
              </a:rPr>
              <a:t>vaikutus)</a:t>
            </a:r>
            <a:endParaRPr lang="en-US" sz="1600" b="1" dirty="0">
              <a:latin typeface="Consolas" panose="020B0609020204030204" pitchFamily="49" charset="0"/>
              <a:cs typeface="Consolas" panose="020B0609020204030204" pitchFamily="49" charset="0"/>
            </a:endParaRPr>
          </a:p>
        </p:txBody>
      </p:sp>
      <p:sp>
        <p:nvSpPr>
          <p:cNvPr id="19" name="TextBox 18"/>
          <p:cNvSpPr txBox="1"/>
          <p:nvPr/>
        </p:nvSpPr>
        <p:spPr>
          <a:xfrm>
            <a:off x="775526" y="2512091"/>
            <a:ext cx="970138" cy="584775"/>
          </a:xfrm>
          <a:prstGeom prst="rect">
            <a:avLst/>
          </a:prstGeom>
          <a:solidFill>
            <a:srgbClr val="7030A0">
              <a:alpha val="20000"/>
            </a:srgbClr>
          </a:solidFill>
        </p:spPr>
        <p:txBody>
          <a:bodyPr wrap="none" rtlCol="0">
            <a:spAutoFit/>
          </a:bodyPr>
          <a:lstStyle/>
          <a:p>
            <a:pPr algn="ctr"/>
            <a:r>
              <a:rPr lang="fi-FI" sz="1600" b="1" dirty="0" smtClean="0">
                <a:latin typeface="Consolas" panose="020B0609020204030204" pitchFamily="49" charset="0"/>
                <a:cs typeface="Consolas" panose="020B0609020204030204" pitchFamily="49" charset="0"/>
              </a:rPr>
              <a:t>Selkeä</a:t>
            </a:r>
            <a:br>
              <a:rPr lang="fi-FI" sz="1600" b="1" dirty="0" smtClean="0">
                <a:latin typeface="Consolas" panose="020B0609020204030204" pitchFamily="49" charset="0"/>
                <a:cs typeface="Consolas" panose="020B0609020204030204" pitchFamily="49" charset="0"/>
              </a:rPr>
            </a:br>
            <a:r>
              <a:rPr lang="fi-FI" sz="1600" b="1" dirty="0" smtClean="0">
                <a:latin typeface="Consolas" panose="020B0609020204030204" pitchFamily="49" charset="0"/>
                <a:cs typeface="Consolas" panose="020B0609020204030204" pitchFamily="49" charset="0"/>
              </a:rPr>
              <a:t>tavoite</a:t>
            </a:r>
            <a:endParaRPr lang="en-US" sz="1600" b="1" dirty="0">
              <a:latin typeface="Consolas" panose="020B0609020204030204" pitchFamily="49" charset="0"/>
              <a:cs typeface="Consolas" panose="020B0609020204030204" pitchFamily="49" charset="0"/>
            </a:endParaRPr>
          </a:p>
        </p:txBody>
      </p:sp>
      <p:sp>
        <p:nvSpPr>
          <p:cNvPr id="21" name="Rectangle 20"/>
          <p:cNvSpPr/>
          <p:nvPr/>
        </p:nvSpPr>
        <p:spPr>
          <a:xfrm>
            <a:off x="3676715" y="5702360"/>
            <a:ext cx="4710005" cy="536696"/>
          </a:xfrm>
          <a:prstGeom prst="rect">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600" b="1" dirty="0" smtClean="0"/>
              <a:t>KOKEMUS</a:t>
            </a:r>
            <a:endParaRPr lang="en-US" sz="1600" b="1" dirty="0"/>
          </a:p>
        </p:txBody>
      </p:sp>
      <p:sp>
        <p:nvSpPr>
          <p:cNvPr id="22" name="Rectangle 21"/>
          <p:cNvSpPr/>
          <p:nvPr/>
        </p:nvSpPr>
        <p:spPr>
          <a:xfrm>
            <a:off x="470453" y="5702360"/>
            <a:ext cx="2924306" cy="53669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600" b="1" dirty="0" smtClean="0"/>
              <a:t>”FUN”</a:t>
            </a:r>
            <a:endParaRPr lang="en-US" sz="1600" b="1" dirty="0"/>
          </a:p>
        </p:txBody>
      </p:sp>
      <p:sp>
        <p:nvSpPr>
          <p:cNvPr id="25" name="TextBox 24"/>
          <p:cNvSpPr txBox="1"/>
          <p:nvPr/>
        </p:nvSpPr>
        <p:spPr>
          <a:xfrm>
            <a:off x="733506" y="4661200"/>
            <a:ext cx="1306768" cy="338554"/>
          </a:xfrm>
          <a:prstGeom prst="rect">
            <a:avLst/>
          </a:prstGeom>
          <a:solidFill>
            <a:srgbClr val="7030A0">
              <a:alpha val="20000"/>
            </a:srgbClr>
          </a:solidFill>
        </p:spPr>
        <p:txBody>
          <a:bodyPr wrap="none" rtlCol="0">
            <a:spAutoFit/>
          </a:bodyPr>
          <a:lstStyle/>
          <a:p>
            <a:r>
              <a:rPr lang="fi-FI" sz="1600" b="1" dirty="0">
                <a:latin typeface="Consolas" panose="020B0609020204030204" pitchFamily="49" charset="0"/>
                <a:cs typeface="Consolas" panose="020B0609020204030204" pitchFamily="49" charset="0"/>
              </a:rPr>
              <a:t>Palkitseva</a:t>
            </a:r>
            <a:endParaRPr lang="en-US" sz="1600" b="1" dirty="0">
              <a:latin typeface="Consolas" panose="020B0609020204030204" pitchFamily="49" charset="0"/>
              <a:cs typeface="Consolas" panose="020B0609020204030204" pitchFamily="49" charset="0"/>
            </a:endParaRPr>
          </a:p>
        </p:txBody>
      </p:sp>
      <p:sp>
        <p:nvSpPr>
          <p:cNvPr id="26" name="TextBox 25"/>
          <p:cNvSpPr txBox="1"/>
          <p:nvPr/>
        </p:nvSpPr>
        <p:spPr>
          <a:xfrm>
            <a:off x="3935637" y="1888490"/>
            <a:ext cx="1755609" cy="338554"/>
          </a:xfrm>
          <a:prstGeom prst="rect">
            <a:avLst/>
          </a:prstGeom>
          <a:solidFill>
            <a:srgbClr val="7030A0">
              <a:alpha val="20000"/>
            </a:srgbClr>
          </a:solidFill>
        </p:spPr>
        <p:txBody>
          <a:bodyPr wrap="none" rtlCol="0">
            <a:spAutoFit/>
          </a:bodyPr>
          <a:lstStyle/>
          <a:p>
            <a:r>
              <a:rPr lang="fi-FI" sz="1600" b="1" dirty="0">
                <a:latin typeface="Consolas" panose="020B0609020204030204" pitchFamily="49" charset="0"/>
                <a:cs typeface="Consolas" panose="020B0609020204030204" pitchFamily="49" charset="0"/>
              </a:rPr>
              <a:t>Hyvä pelihahmo</a:t>
            </a:r>
            <a:endParaRPr lang="en-US" sz="1600" b="1"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58831421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i-FI" dirty="0" smtClean="0"/>
              <a:t>AI avuksi?</a:t>
            </a:r>
            <a:endParaRPr lang="en-US" dirty="0"/>
          </a:p>
        </p:txBody>
      </p:sp>
      <p:pic>
        <p:nvPicPr>
          <p:cNvPr id="4" name="Picture 3"/>
          <p:cNvPicPr>
            <a:picLocks noChangeAspect="1"/>
          </p:cNvPicPr>
          <p:nvPr/>
        </p:nvPicPr>
        <p:blipFill>
          <a:blip r:embed="rId3"/>
          <a:stretch>
            <a:fillRect/>
          </a:stretch>
        </p:blipFill>
        <p:spPr>
          <a:xfrm>
            <a:off x="1835695" y="1734168"/>
            <a:ext cx="5390095" cy="4042571"/>
          </a:xfrm>
          <a:prstGeom prst="rect">
            <a:avLst/>
          </a:prstGeom>
        </p:spPr>
      </p:pic>
      <p:sp>
        <p:nvSpPr>
          <p:cNvPr id="5" name="Rectangle 4"/>
          <p:cNvSpPr/>
          <p:nvPr/>
        </p:nvSpPr>
        <p:spPr>
          <a:xfrm>
            <a:off x="5580112" y="5776739"/>
            <a:ext cx="2088232" cy="276999"/>
          </a:xfrm>
          <a:prstGeom prst="rect">
            <a:avLst/>
          </a:prstGeom>
        </p:spPr>
        <p:txBody>
          <a:bodyPr wrap="square">
            <a:spAutoFit/>
          </a:bodyPr>
          <a:lstStyle/>
          <a:p>
            <a:r>
              <a:rPr lang="en-US" sz="1200" dirty="0" err="1" smtClean="0">
                <a:solidFill>
                  <a:srgbClr val="222222"/>
                </a:solidFill>
                <a:latin typeface="Arial" panose="020B0604020202020204" pitchFamily="34" charset="0"/>
              </a:rPr>
              <a:t>Kuva</a:t>
            </a:r>
            <a:r>
              <a:rPr lang="en-US" sz="1200" dirty="0" smtClean="0">
                <a:solidFill>
                  <a:srgbClr val="222222"/>
                </a:solidFill>
                <a:latin typeface="Arial" panose="020B0604020202020204" pitchFamily="34" charset="0"/>
              </a:rPr>
              <a:t>: </a:t>
            </a:r>
            <a:r>
              <a:rPr lang="en-US" sz="1200" dirty="0" err="1" smtClean="0">
                <a:solidFill>
                  <a:srgbClr val="222222"/>
                </a:solidFill>
                <a:latin typeface="Arial" panose="020B0604020202020204" pitchFamily="34" charset="0"/>
              </a:rPr>
              <a:t>boardgamegeek</a:t>
            </a:r>
            <a:endParaRPr lang="en-US" sz="1200" dirty="0"/>
          </a:p>
        </p:txBody>
      </p:sp>
    </p:spTree>
    <p:extLst>
      <p:ext uri="{BB962C8B-B14F-4D97-AF65-F5344CB8AC3E}">
        <p14:creationId xmlns:p14="http://schemas.microsoft.com/office/powerpoint/2010/main" val="22276790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83568" y="2636912"/>
            <a:ext cx="8352928" cy="1569660"/>
          </a:xfrm>
          <a:prstGeom prst="rect">
            <a:avLst/>
          </a:prstGeom>
        </p:spPr>
        <p:txBody>
          <a:bodyPr wrap="square">
            <a:spAutoFit/>
          </a:bodyPr>
          <a:lstStyle/>
          <a:p>
            <a:r>
              <a:rPr lang="en-US" sz="3200" i="1" dirty="0" smtClean="0"/>
              <a:t>There </a:t>
            </a:r>
            <a:r>
              <a:rPr lang="en-US" sz="3200" i="1" dirty="0"/>
              <a:t>exist fundamental </a:t>
            </a:r>
            <a:r>
              <a:rPr lang="en-US" sz="3200" i="1" dirty="0" smtClean="0"/>
              <a:t>and measurable indicators </a:t>
            </a:r>
            <a:r>
              <a:rPr lang="en-US" sz="3200" i="1" dirty="0"/>
              <a:t>of game quality</a:t>
            </a:r>
            <a:r>
              <a:rPr lang="en-US" sz="3200" i="1" dirty="0" smtClean="0"/>
              <a:t>.</a:t>
            </a:r>
            <a:r>
              <a:rPr lang="en-US" sz="3200" i="1" dirty="0"/>
              <a:t/>
            </a:r>
            <a:br>
              <a:rPr lang="en-US" sz="3200" i="1" dirty="0"/>
            </a:br>
            <a:r>
              <a:rPr lang="en-US" sz="3200" i="1" dirty="0"/>
              <a:t>				</a:t>
            </a:r>
            <a:r>
              <a:rPr lang="en-US" sz="3200" i="1" dirty="0" smtClean="0"/>
              <a:t>-Browne &amp; </a:t>
            </a:r>
            <a:r>
              <a:rPr lang="en-US" sz="3200" i="1" dirty="0" err="1" smtClean="0"/>
              <a:t>Maire</a:t>
            </a:r>
            <a:r>
              <a:rPr lang="en-US" sz="3200" i="1" dirty="0" smtClean="0"/>
              <a:t> (2010)</a:t>
            </a:r>
            <a:endParaRPr lang="fi-FI" sz="3200" i="1" dirty="0"/>
          </a:p>
        </p:txBody>
      </p:sp>
    </p:spTree>
    <p:extLst>
      <p:ext uri="{BB962C8B-B14F-4D97-AF65-F5344CB8AC3E}">
        <p14:creationId xmlns:p14="http://schemas.microsoft.com/office/powerpoint/2010/main" val="31902605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4664"/>
            <a:ext cx="4716016" cy="850424"/>
          </a:xfrm>
        </p:spPr>
        <p:txBody>
          <a:bodyPr/>
          <a:lstStyle/>
          <a:p>
            <a:r>
              <a:rPr lang="fi-FI" dirty="0" err="1" smtClean="0"/>
              <a:t>Ludi</a:t>
            </a:r>
            <a:endParaRPr lang="en-US" dirty="0"/>
          </a:p>
        </p:txBody>
      </p:sp>
      <p:pic>
        <p:nvPicPr>
          <p:cNvPr id="4" name="Content Placeholder 3"/>
          <p:cNvPicPr>
            <a:picLocks noGrp="1" noChangeAspect="1"/>
          </p:cNvPicPr>
          <p:nvPr>
            <p:ph idx="1"/>
          </p:nvPr>
        </p:nvPicPr>
        <p:blipFill>
          <a:blip r:embed="rId2"/>
          <a:stretch>
            <a:fillRect/>
          </a:stretch>
        </p:blipFill>
        <p:spPr>
          <a:xfrm>
            <a:off x="261964" y="1471894"/>
            <a:ext cx="5525565" cy="3488013"/>
          </a:xfrm>
          <a:prstGeom prst="rect">
            <a:avLst/>
          </a:prstGeom>
        </p:spPr>
      </p:pic>
      <p:sp>
        <p:nvSpPr>
          <p:cNvPr id="5" name="TextBox 4"/>
          <p:cNvSpPr txBox="1"/>
          <p:nvPr/>
        </p:nvSpPr>
        <p:spPr>
          <a:xfrm>
            <a:off x="145272" y="5217547"/>
            <a:ext cx="8421408" cy="1938992"/>
          </a:xfrm>
          <a:prstGeom prst="rect">
            <a:avLst/>
          </a:prstGeom>
          <a:noFill/>
        </p:spPr>
        <p:txBody>
          <a:bodyPr wrap="none" rtlCol="0">
            <a:spAutoFit/>
          </a:bodyPr>
          <a:lstStyle/>
          <a:p>
            <a:r>
              <a:rPr lang="fi-FI" sz="2400" b="1" i="1" dirty="0" smtClean="0"/>
              <a:t>Syvyys</a:t>
            </a:r>
            <a:r>
              <a:rPr lang="fi-FI" sz="2400" dirty="0" smtClean="0"/>
              <a:t>: pelissä on syvyyttä ja opittavaa</a:t>
            </a:r>
          </a:p>
          <a:p>
            <a:r>
              <a:rPr lang="fi-FI" sz="2400" b="1" i="1" dirty="0" smtClean="0"/>
              <a:t>Selkeys</a:t>
            </a:r>
            <a:r>
              <a:rPr lang="fi-FI" sz="2400" dirty="0" smtClean="0"/>
              <a:t>: mekaniikka ei ole sekava</a:t>
            </a:r>
          </a:p>
          <a:p>
            <a:r>
              <a:rPr lang="fi-FI" sz="2400" b="1" i="1" dirty="0" smtClean="0"/>
              <a:t>Draama</a:t>
            </a:r>
            <a:r>
              <a:rPr lang="fi-FI" sz="2400" dirty="0" smtClean="0"/>
              <a:t>: huonoista siirroista on mahdollista toipua</a:t>
            </a:r>
          </a:p>
          <a:p>
            <a:r>
              <a:rPr lang="fi-FI" sz="2400" b="1" i="1" dirty="0" smtClean="0"/>
              <a:t>Päätöksellisyys</a:t>
            </a:r>
            <a:r>
              <a:rPr lang="fi-FI" sz="2400" dirty="0" smtClean="0"/>
              <a:t>: peli loppuu nopeasti kun voittaja alkaa olla selvillä</a:t>
            </a:r>
          </a:p>
          <a:p>
            <a:r>
              <a:rPr lang="fi-FI" sz="2400" i="1" dirty="0" smtClean="0"/>
              <a:t>					</a:t>
            </a:r>
            <a:endParaRPr lang="en-US" sz="2400" i="1" dirty="0"/>
          </a:p>
        </p:txBody>
      </p:sp>
      <p:sp>
        <p:nvSpPr>
          <p:cNvPr id="8" name="Rectangle 7"/>
          <p:cNvSpPr/>
          <p:nvPr/>
        </p:nvSpPr>
        <p:spPr>
          <a:xfrm>
            <a:off x="395536" y="1547628"/>
            <a:ext cx="1030731" cy="523220"/>
          </a:xfrm>
          <a:prstGeom prst="rect">
            <a:avLst/>
          </a:prstGeom>
        </p:spPr>
        <p:txBody>
          <a:bodyPr wrap="none">
            <a:spAutoFit/>
          </a:bodyPr>
          <a:lstStyle/>
          <a:p>
            <a:r>
              <a:rPr lang="en-US" sz="1400" dirty="0" smtClean="0"/>
              <a:t>57 </a:t>
            </a:r>
            <a:r>
              <a:rPr lang="en-US" sz="1400" dirty="0" err="1" smtClean="0"/>
              <a:t>kriteerin</a:t>
            </a:r>
            <a:r>
              <a:rPr lang="en-US" sz="1400" dirty="0" smtClean="0"/>
              <a:t/>
            </a:r>
            <a:br>
              <a:rPr lang="en-US" sz="1400" dirty="0" smtClean="0"/>
            </a:br>
            <a:r>
              <a:rPr lang="en-US" sz="1400" dirty="0" err="1" smtClean="0"/>
              <a:t>perusteella</a:t>
            </a:r>
            <a:endParaRPr lang="en-US" sz="1400" dirty="0"/>
          </a:p>
        </p:txBody>
      </p:sp>
      <p:pic>
        <p:nvPicPr>
          <p:cNvPr id="9" name="Picture 8"/>
          <p:cNvPicPr>
            <a:picLocks noChangeAspect="1"/>
          </p:cNvPicPr>
          <p:nvPr/>
        </p:nvPicPr>
        <p:blipFill>
          <a:blip r:embed="rId3"/>
          <a:stretch>
            <a:fillRect/>
          </a:stretch>
        </p:blipFill>
        <p:spPr>
          <a:xfrm>
            <a:off x="5915351" y="1633264"/>
            <a:ext cx="2862270" cy="2700117"/>
          </a:xfrm>
          <a:prstGeom prst="rect">
            <a:avLst/>
          </a:prstGeom>
        </p:spPr>
      </p:pic>
      <p:pic>
        <p:nvPicPr>
          <p:cNvPr id="10" name="Picture 9"/>
          <p:cNvPicPr>
            <a:picLocks noChangeAspect="1"/>
          </p:cNvPicPr>
          <p:nvPr/>
        </p:nvPicPr>
        <p:blipFill>
          <a:blip r:embed="rId4"/>
          <a:stretch>
            <a:fillRect/>
          </a:stretch>
        </p:blipFill>
        <p:spPr>
          <a:xfrm>
            <a:off x="5787529" y="4534793"/>
            <a:ext cx="3315123" cy="641920"/>
          </a:xfrm>
          <a:prstGeom prst="rect">
            <a:avLst/>
          </a:prstGeom>
        </p:spPr>
      </p:pic>
      <p:sp>
        <p:nvSpPr>
          <p:cNvPr id="11" name="Rectangle 10"/>
          <p:cNvSpPr/>
          <p:nvPr/>
        </p:nvSpPr>
        <p:spPr>
          <a:xfrm>
            <a:off x="4355976" y="423626"/>
            <a:ext cx="4572000" cy="830997"/>
          </a:xfrm>
          <a:prstGeom prst="rect">
            <a:avLst/>
          </a:prstGeom>
        </p:spPr>
        <p:txBody>
          <a:bodyPr>
            <a:spAutoFit/>
          </a:bodyPr>
          <a:lstStyle/>
          <a:p>
            <a:r>
              <a:rPr lang="en-US" sz="1600" dirty="0"/>
              <a:t>Browne, C., &amp; </a:t>
            </a:r>
            <a:r>
              <a:rPr lang="en-US" sz="1600" dirty="0" err="1"/>
              <a:t>Maire</a:t>
            </a:r>
            <a:r>
              <a:rPr lang="en-US" sz="1600" dirty="0"/>
              <a:t>, F. (2010). Evolutionary game design. </a:t>
            </a:r>
            <a:r>
              <a:rPr lang="en-US" sz="1600" i="1" dirty="0"/>
              <a:t>IEEE Transactions on Computational Intelligence and AI in Games</a:t>
            </a:r>
            <a:r>
              <a:rPr lang="en-US" sz="1600" dirty="0"/>
              <a:t>, </a:t>
            </a:r>
            <a:r>
              <a:rPr lang="en-US" sz="1600" i="1" dirty="0"/>
              <a:t>2</a:t>
            </a:r>
            <a:r>
              <a:rPr lang="en-US" sz="1600" dirty="0"/>
              <a:t>(1), 1-16.</a:t>
            </a:r>
            <a:endParaRPr lang="en-US" sz="1600" i="1" dirty="0"/>
          </a:p>
        </p:txBody>
      </p:sp>
    </p:spTree>
    <p:extLst>
      <p:ext uri="{BB962C8B-B14F-4D97-AF65-F5344CB8AC3E}">
        <p14:creationId xmlns:p14="http://schemas.microsoft.com/office/powerpoint/2010/main" val="859981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heme/theme1.xml><?xml version="1.0" encoding="utf-8"?>
<a:theme xmlns:a="http://schemas.openxmlformats.org/drawingml/2006/main" name="Sepeli">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epeli" id="{3D48C404-43FC-4FA0-ADBA-8550F79474ED}" vid="{4049DC9A-72EE-441C-84E5-25AFA9461FC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Sepeli</Template>
  <TotalTime>23148</TotalTime>
  <Words>1257</Words>
  <Application>Microsoft Office PowerPoint</Application>
  <PresentationFormat>On-screen Show (4:3)</PresentationFormat>
  <Paragraphs>209</Paragraphs>
  <Slides>28</Slides>
  <Notes>22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28</vt:i4>
      </vt:variant>
    </vt:vector>
  </HeadingPairs>
  <TitlesOfParts>
    <vt:vector size="37" baseType="lpstr">
      <vt:lpstr>8BIT WONDER</vt:lpstr>
      <vt:lpstr>Arial</vt:lpstr>
      <vt:lpstr>Calibri</vt:lpstr>
      <vt:lpstr>Consolas</vt:lpstr>
      <vt:lpstr>Curlz MT</vt:lpstr>
      <vt:lpstr>DejaVu Sans</vt:lpstr>
      <vt:lpstr>Droid Sans Fallback</vt:lpstr>
      <vt:lpstr>FreeSans</vt:lpstr>
      <vt:lpstr>Sepeli</vt:lpstr>
      <vt:lpstr>Pelien suunnittelun teoriaa ja vähän käytäntöäkin </vt:lpstr>
      <vt:lpstr>Osa 1 : Hyvä peli?</vt:lpstr>
      <vt:lpstr>Case study: Flappy Bird (2013)</vt:lpstr>
      <vt:lpstr>Flow</vt:lpstr>
      <vt:lpstr>PowerPoint Presentation</vt:lpstr>
      <vt:lpstr>Joitain hyvän pelin ominaisuuksia</vt:lpstr>
      <vt:lpstr>AI avuksi?</vt:lpstr>
      <vt:lpstr>PowerPoint Presentation</vt:lpstr>
      <vt:lpstr>Ludi</vt:lpstr>
      <vt:lpstr>DeepMind Atari Deep Q Learner</vt:lpstr>
      <vt:lpstr>Osa 2 : Pelaajatyypit ja vaikuttimet </vt:lpstr>
      <vt:lpstr>PowerPoint Presentation</vt:lpstr>
      <vt:lpstr>Miksi pelataan?</vt:lpstr>
      <vt:lpstr>PowerPoint Presentation</vt:lpstr>
      <vt:lpstr>PowerPoint Presentation</vt:lpstr>
      <vt:lpstr>Core loop</vt:lpstr>
      <vt:lpstr>Koukkuja</vt:lpstr>
      <vt:lpstr>Osa 3 : Prototyypittely</vt:lpstr>
      <vt:lpstr>Prototyypittelyn ABC</vt:lpstr>
      <vt:lpstr>A. Aika, paikka ja porukka</vt:lpstr>
      <vt:lpstr>Yhteistyön hyötykäyrä</vt:lpstr>
      <vt:lpstr>B. Suunnittelu (ja luovuus)</vt:lpstr>
      <vt:lpstr>B. Suunnittelu (ja luovuus)</vt:lpstr>
      <vt:lpstr>PowerPoint Presentation</vt:lpstr>
      <vt:lpstr>C. Pelattavuus ja hauskuus</vt:lpstr>
      <vt:lpstr>PowerPoint Presentation</vt:lpstr>
      <vt:lpstr>Harjoitus: Suunnitellaan tiimeissä peli</vt:lpstr>
      <vt:lpstr>psst. http://bit.ly/liitysepeliin  (se on ilmaista)</vt:lpstr>
    </vt:vector>
  </TitlesOfParts>
  <Company>JYU</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NPO Suunnittelua</dc:title>
  <dc:creator>Jussi Rasku</dc:creator>
  <cp:lastModifiedBy>Jussi Rasku</cp:lastModifiedBy>
  <cp:revision>259</cp:revision>
  <cp:lastPrinted>2014-10-01T18:57:17Z</cp:lastPrinted>
  <dcterms:created xsi:type="dcterms:W3CDTF">2013-09-19T11:09:37Z</dcterms:created>
  <dcterms:modified xsi:type="dcterms:W3CDTF">2018-04-26T16:00:45Z</dcterms:modified>
</cp:coreProperties>
</file>